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7" r:id="rId5"/>
    <p:sldId id="258" r:id="rId6"/>
    <p:sldId id="319" r:id="rId7"/>
    <p:sldId id="259" r:id="rId8"/>
    <p:sldId id="337" r:id="rId9"/>
    <p:sldId id="322" r:id="rId10"/>
    <p:sldId id="338" r:id="rId11"/>
    <p:sldId id="339" r:id="rId12"/>
    <p:sldId id="340" r:id="rId13"/>
    <p:sldId id="341" r:id="rId14"/>
    <p:sldId id="342" r:id="rId15"/>
    <p:sldId id="267" r:id="rId16"/>
    <p:sldId id="324" r:id="rId17"/>
    <p:sldId id="269" r:id="rId18"/>
    <p:sldId id="344" r:id="rId19"/>
    <p:sldId id="343" r:id="rId20"/>
    <p:sldId id="271" r:id="rId21"/>
    <p:sldId id="272" r:id="rId22"/>
    <p:sldId id="345" r:id="rId23"/>
    <p:sldId id="346" r:id="rId24"/>
    <p:sldId id="347" r:id="rId25"/>
    <p:sldId id="348" r:id="rId26"/>
    <p:sldId id="349" r:id="rId27"/>
    <p:sldId id="350" r:id="rId28"/>
    <p:sldId id="309" r:id="rId29"/>
    <p:sldId id="332" r:id="rId30"/>
    <p:sldId id="256"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669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100147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174604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511466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157294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997364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09262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610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8154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27894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79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8908245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54351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711825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837258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694642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5452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093307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12901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52463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21961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0443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EFD74B4-ACE4-4A9A-86EA-223E88BE116D}" type="datetimeFigureOut">
              <a:rPr lang="tr-TR" smtClean="0"/>
              <a:t>12.08.2025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550685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861470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80252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98239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7804643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259794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85618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1403249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163122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85775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9493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EFD74B4-ACE4-4A9A-86EA-223E88BE116D}" type="datetimeFigureOut">
              <a:rPr lang="tr-TR" smtClean="0"/>
              <a:t>12.08.2025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959381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018932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640126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63248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0725267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779345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EFD74B4-ACE4-4A9A-86EA-223E88BE116D}" type="datetimeFigureOut">
              <a:rPr lang="tr-TR" smtClean="0"/>
              <a:t>12.08.2025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18382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EFD74B4-ACE4-4A9A-86EA-223E88BE116D}" type="datetimeFigureOut">
              <a:rPr lang="tr-TR" smtClean="0"/>
              <a:t>12.08.2025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52131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FD74B4-ACE4-4A9A-86EA-223E88BE116D}" type="datetimeFigureOut">
              <a:rPr lang="tr-TR" smtClean="0"/>
              <a:t>12.08.2025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407463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12.08.2025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28462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12.08.2025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9202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D74B4-ACE4-4A9A-86EA-223E88BE116D}" type="datetimeFigureOut">
              <a:rPr lang="tr-TR" smtClean="0"/>
              <a:t>12.08.2025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CEB91-1718-4286-96E7-5A9D70E0A569}" type="slidenum">
              <a:rPr lang="tr-TR" smtClean="0"/>
              <a:t>‹#›</a:t>
            </a:fld>
            <a:endParaRPr lang="tr-TR"/>
          </a:p>
        </p:txBody>
      </p:sp>
    </p:spTree>
    <p:extLst>
      <p:ext uri="{BB962C8B-B14F-4D97-AF65-F5344CB8AC3E}">
        <p14:creationId xmlns:p14="http://schemas.microsoft.com/office/powerpoint/2010/main" val="3629936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6836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185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12.08.2025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4636168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2700" b="1" dirty="0" smtClean="0"/>
              <a:t>2024 </a:t>
            </a:r>
            <a:r>
              <a:rPr lang="tr-TR" sz="2700" b="1" dirty="0"/>
              <a:t>– </a:t>
            </a:r>
            <a:r>
              <a:rPr lang="tr-TR" sz="2700" b="1" dirty="0" smtClean="0"/>
              <a:t>2025 </a:t>
            </a:r>
            <a:r>
              <a:rPr lang="tr-TR" sz="2700" b="1" dirty="0"/>
              <a:t>EĞİTİM YILI </a:t>
            </a:r>
            <a:r>
              <a:rPr lang="tr-TR" sz="2700" b="1" dirty="0" smtClean="0"/>
              <a:t>3. </a:t>
            </a:r>
            <a:r>
              <a:rPr lang="tr-TR" sz="2700" b="1" dirty="0"/>
              <a:t>SINIF </a:t>
            </a:r>
            <a:r>
              <a:rPr lang="tr-TR" sz="2700" b="1" dirty="0" smtClean="0"/>
              <a:t>6. </a:t>
            </a:r>
            <a:r>
              <a:rPr lang="tr-TR" sz="2700" b="1" dirty="0"/>
              <a:t>KURUL </a:t>
            </a:r>
            <a:r>
              <a:rPr lang="tr-TR" sz="2700" b="1" dirty="0" smtClean="0"/>
              <a:t>DEĞERLENDİRME</a:t>
            </a:r>
            <a:r>
              <a:rPr lang="tr-TR" dirty="0"/>
              <a:t/>
            </a:r>
            <a:br>
              <a:rPr lang="tr-TR" dirty="0"/>
            </a:br>
            <a:endParaRPr lang="tr-TR" dirty="0"/>
          </a:p>
        </p:txBody>
      </p:sp>
      <p:sp>
        <p:nvSpPr>
          <p:cNvPr id="3" name="Alt Başlık 2"/>
          <p:cNvSpPr>
            <a:spLocks noGrp="1"/>
          </p:cNvSpPr>
          <p:nvPr>
            <p:ph type="subTitle" idx="1"/>
          </p:nvPr>
        </p:nvSpPr>
        <p:spPr/>
        <p:txBody>
          <a:bodyPr/>
          <a:lstStyle/>
          <a:p>
            <a:pPr algn="r"/>
            <a:r>
              <a:rPr lang="tr-TR" dirty="0" smtClean="0"/>
              <a:t/>
            </a:r>
            <a:br>
              <a:rPr lang="tr-TR" dirty="0" smtClean="0"/>
            </a:br>
            <a:r>
              <a:rPr lang="tr-TR" dirty="0" smtClean="0"/>
              <a:t>FÜ TEAD </a:t>
            </a:r>
            <a:endParaRPr lang="tr-TR" dirty="0"/>
          </a:p>
        </p:txBody>
      </p:sp>
    </p:spTree>
    <p:extLst>
      <p:ext uri="{BB962C8B-B14F-4D97-AF65-F5344CB8AC3E}">
        <p14:creationId xmlns:p14="http://schemas.microsoft.com/office/powerpoint/2010/main" val="412077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401053" y="465221"/>
            <a:ext cx="11373852" cy="6031832"/>
          </a:xfrm>
          <a:prstGeom prst="rect">
            <a:avLst/>
          </a:prstGeom>
        </p:spPr>
      </p:pic>
    </p:spTree>
    <p:extLst>
      <p:ext uri="{BB962C8B-B14F-4D97-AF65-F5344CB8AC3E}">
        <p14:creationId xmlns:p14="http://schemas.microsoft.com/office/powerpoint/2010/main" val="308044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035392993"/>
              </p:ext>
            </p:extLst>
          </p:nvPr>
        </p:nvGraphicFramePr>
        <p:xfrm>
          <a:off x="385006" y="513345"/>
          <a:ext cx="11405940" cy="6105415"/>
        </p:xfrm>
        <a:graphic>
          <a:graphicData uri="http://schemas.openxmlformats.org/drawingml/2006/table">
            <a:tbl>
              <a:tblPr>
                <a:tableStyleId>{5C22544A-7EE6-4342-B048-85BDC9FD1C3A}</a:tableStyleId>
              </a:tblPr>
              <a:tblGrid>
                <a:gridCol w="1629420">
                  <a:extLst>
                    <a:ext uri="{9D8B030D-6E8A-4147-A177-3AD203B41FA5}">
                      <a16:colId xmlns:a16="http://schemas.microsoft.com/office/drawing/2014/main" val="2935084085"/>
                    </a:ext>
                  </a:extLst>
                </a:gridCol>
                <a:gridCol w="1629420">
                  <a:extLst>
                    <a:ext uri="{9D8B030D-6E8A-4147-A177-3AD203B41FA5}">
                      <a16:colId xmlns:a16="http://schemas.microsoft.com/office/drawing/2014/main" val="1437631147"/>
                    </a:ext>
                  </a:extLst>
                </a:gridCol>
                <a:gridCol w="1629420">
                  <a:extLst>
                    <a:ext uri="{9D8B030D-6E8A-4147-A177-3AD203B41FA5}">
                      <a16:colId xmlns:a16="http://schemas.microsoft.com/office/drawing/2014/main" val="1486865569"/>
                    </a:ext>
                  </a:extLst>
                </a:gridCol>
                <a:gridCol w="1629420">
                  <a:extLst>
                    <a:ext uri="{9D8B030D-6E8A-4147-A177-3AD203B41FA5}">
                      <a16:colId xmlns:a16="http://schemas.microsoft.com/office/drawing/2014/main" val="1693023369"/>
                    </a:ext>
                  </a:extLst>
                </a:gridCol>
                <a:gridCol w="1629420">
                  <a:extLst>
                    <a:ext uri="{9D8B030D-6E8A-4147-A177-3AD203B41FA5}">
                      <a16:colId xmlns:a16="http://schemas.microsoft.com/office/drawing/2014/main" val="2235123448"/>
                    </a:ext>
                  </a:extLst>
                </a:gridCol>
                <a:gridCol w="1629420">
                  <a:extLst>
                    <a:ext uri="{9D8B030D-6E8A-4147-A177-3AD203B41FA5}">
                      <a16:colId xmlns:a16="http://schemas.microsoft.com/office/drawing/2014/main" val="2330089373"/>
                    </a:ext>
                  </a:extLst>
                </a:gridCol>
                <a:gridCol w="1629420">
                  <a:extLst>
                    <a:ext uri="{9D8B030D-6E8A-4147-A177-3AD203B41FA5}">
                      <a16:colId xmlns:a16="http://schemas.microsoft.com/office/drawing/2014/main" val="3311174451"/>
                    </a:ext>
                  </a:extLst>
                </a:gridCol>
              </a:tblGrid>
              <a:tr h="428603">
                <a:tc gridSpan="7">
                  <a:txBody>
                    <a:bodyPr/>
                    <a:lstStyle/>
                    <a:p>
                      <a:pPr algn="ctr" fontAlgn="ctr"/>
                      <a:r>
                        <a:rPr lang="tr-TR" sz="2000" b="1" u="none" strike="noStrike" dirty="0">
                          <a:effectLst/>
                        </a:rPr>
                        <a:t>BARAJA TAKILAN ÖĞRENCİ SAYISI (DERS GRUPLARINA GÖRE)</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00989337"/>
                  </a:ext>
                </a:extLst>
              </a:tr>
              <a:tr h="649384">
                <a:tc>
                  <a:txBody>
                    <a:bodyPr/>
                    <a:lstStyle/>
                    <a:p>
                      <a:pPr algn="ctr" fontAlgn="ctr"/>
                      <a:r>
                        <a:rPr lang="tr-TR" sz="2000" b="1" u="none" strike="noStrike" dirty="0">
                          <a:effectLst/>
                        </a:rPr>
                        <a:t>SINAV-DERS ADI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Tıbbi Patoloji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Kulak Burun ve Boğaz Hastalıkları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Nükleer Tıp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Anesteziyoloji ve </a:t>
                      </a:r>
                      <a:r>
                        <a:rPr lang="tr-TR" sz="2000" b="1" u="none" strike="noStrike" dirty="0" err="1">
                          <a:effectLst/>
                        </a:rPr>
                        <a:t>Reanimasyon</a:t>
                      </a:r>
                      <a:r>
                        <a:rPr lang="tr-TR" sz="2000" b="1" u="none" strike="noStrike" dirty="0">
                          <a:effectLst/>
                        </a:rPr>
                        <a:t>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Göz Hastalıkları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Tıbbi Mikrobiyoloji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extLst>
                  <a:ext uri="{0D108BD9-81ED-4DB2-BD59-A6C34878D82A}">
                    <a16:rowId xmlns:a16="http://schemas.microsoft.com/office/drawing/2014/main" val="3442725311"/>
                  </a:ext>
                </a:extLst>
              </a:tr>
              <a:tr h="428603">
                <a:tc>
                  <a:txBody>
                    <a:bodyPr/>
                    <a:lstStyle/>
                    <a:p>
                      <a:pPr algn="ctr" fontAlgn="ctr"/>
                      <a:r>
                        <a:rPr lang="tr-TR" sz="2000" b="1" u="none" strike="noStrike" dirty="0">
                          <a:effectLst/>
                        </a:rPr>
                        <a:t>Uygulama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a:effectLst/>
                        </a:rPr>
                        <a:t>Teorik</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Teorik</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724757579"/>
                  </a:ext>
                </a:extLst>
              </a:tr>
              <a:tr h="428603">
                <a:tc>
                  <a:txBody>
                    <a:bodyPr/>
                    <a:lstStyle/>
                    <a:p>
                      <a:pPr algn="ctr" fontAlgn="ctr"/>
                      <a:r>
                        <a:rPr lang="tr-TR" sz="2000" b="1" u="none" strike="noStrike" dirty="0">
                          <a:effectLst/>
                        </a:rPr>
                        <a:t>Not Değeri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10</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a:effectLst/>
                        </a:rPr>
                        <a:t>2</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2</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4</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7</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2</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3291053982"/>
                  </a:ext>
                </a:extLst>
              </a:tr>
              <a:tr h="432923">
                <a:tc>
                  <a:txBody>
                    <a:bodyPr/>
                    <a:lstStyle/>
                    <a:p>
                      <a:pPr algn="ctr" fontAlgn="ctr"/>
                      <a:r>
                        <a:rPr lang="tr-TR" sz="2000" b="1" u="none" strike="noStrike" dirty="0">
                          <a:effectLst/>
                        </a:rPr>
                        <a:t>Değerlendirme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Soru</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Soru</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922593820"/>
                  </a:ext>
                </a:extLst>
              </a:tr>
              <a:tr h="432923">
                <a:tc>
                  <a:txBody>
                    <a:bodyPr/>
                    <a:lstStyle/>
                    <a:p>
                      <a:pPr algn="ctr" fontAlgn="ctr"/>
                      <a:r>
                        <a:rPr lang="tr-TR" sz="2000" b="1" u="none" strike="noStrike" dirty="0">
                          <a:effectLst/>
                        </a:rPr>
                        <a:t>Öğrenci Sayısı         (%)</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0                          % 0</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18                          % 6,67</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35                          % 12,97</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2                          % 0,75</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4                          % 1,49</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115                          % 42,6</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3580103139"/>
                  </a:ext>
                </a:extLst>
              </a:tr>
              <a:tr h="432923">
                <a:tc>
                  <a:txBody>
                    <a:bodyPr/>
                    <a:lstStyle/>
                    <a:p>
                      <a:pPr algn="ctr" fontAlgn="ctr"/>
                      <a:r>
                        <a:rPr lang="tr-TR" sz="2000" b="1" u="none" strike="noStrike" dirty="0">
                          <a:effectLst/>
                        </a:rPr>
                        <a:t>SINAV-DERS ADI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Nöroloji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Ruh Sağlığı ve Hastalıkları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Radyoloji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Çocuk Sağlığı ve Hastalıkları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Tıbbi Farmakoloji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Enfeksiyon Hastalıkları </a:t>
                      </a:r>
                      <a:endParaRPr lang="tr-TR" sz="2000" b="1" i="0" u="none" strike="noStrike" dirty="0">
                        <a:effectLst/>
                        <a:latin typeface="Arial Tur" panose="020B0604020202020204" pitchFamily="34" charset="0"/>
                      </a:endParaRPr>
                    </a:p>
                  </a:txBody>
                  <a:tcPr marL="0" marR="0" marT="0" marB="0" anchor="ctr">
                    <a:solidFill>
                      <a:schemeClr val="accent1">
                        <a:lumMod val="75000"/>
                      </a:schemeClr>
                    </a:solidFill>
                  </a:tcPr>
                </a:tc>
                <a:extLst>
                  <a:ext uri="{0D108BD9-81ED-4DB2-BD59-A6C34878D82A}">
                    <a16:rowId xmlns:a16="http://schemas.microsoft.com/office/drawing/2014/main" val="1960545511"/>
                  </a:ext>
                </a:extLst>
              </a:tr>
              <a:tr h="428603">
                <a:tc>
                  <a:txBody>
                    <a:bodyPr/>
                    <a:lstStyle/>
                    <a:p>
                      <a:pPr algn="ctr" fontAlgn="ctr"/>
                      <a:r>
                        <a:rPr lang="tr-TR" sz="2000" b="1" u="none" strike="noStrike" dirty="0">
                          <a:effectLst/>
                        </a:rPr>
                        <a:t>Uygulama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a:effectLst/>
                        </a:rPr>
                        <a:t>Teorik</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Teorik</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Teorik</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Teorik</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Teorik</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362797241"/>
                  </a:ext>
                </a:extLst>
              </a:tr>
              <a:tr h="428603">
                <a:tc>
                  <a:txBody>
                    <a:bodyPr/>
                    <a:lstStyle/>
                    <a:p>
                      <a:pPr algn="ctr" fontAlgn="ctr"/>
                      <a:r>
                        <a:rPr lang="tr-TR" sz="2000" b="1" u="none" strike="noStrike" dirty="0">
                          <a:effectLst/>
                        </a:rPr>
                        <a:t>Not Değeri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12</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a:effectLst/>
                        </a:rPr>
                        <a:t>12</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4</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9</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34</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2</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918445474"/>
                  </a:ext>
                </a:extLst>
              </a:tr>
              <a:tr h="432923">
                <a:tc>
                  <a:txBody>
                    <a:bodyPr/>
                    <a:lstStyle/>
                    <a:p>
                      <a:pPr algn="ctr" fontAlgn="ctr"/>
                      <a:r>
                        <a:rPr lang="tr-TR" sz="2000" b="1" u="none" strike="noStrike" dirty="0">
                          <a:effectLst/>
                        </a:rPr>
                        <a:t>Değerlendirme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Soru</a:t>
                      </a:r>
                      <a:endParaRPr lang="tr-TR" sz="2000" b="0" i="0" u="none" strike="noStrike" dirty="0">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a:effectLst/>
                        </a:rPr>
                        <a:t>Soru</a:t>
                      </a:r>
                      <a:endParaRPr lang="tr-TR" sz="2000" b="0" i="0" u="none" strike="noStrike">
                        <a:effectLst/>
                        <a:latin typeface="Arial Tur" panose="020B0604020202020204" pitchFamily="34" charset="0"/>
                      </a:endParaRPr>
                    </a:p>
                  </a:txBody>
                  <a:tcPr marL="0" marR="0" marT="0" marB="0" anchor="ctr"/>
                </a:tc>
                <a:tc>
                  <a:txBody>
                    <a:bodyPr/>
                    <a:lstStyle/>
                    <a:p>
                      <a:pPr algn="ctr" fontAlgn="ctr"/>
                      <a:r>
                        <a:rPr lang="tr-TR" sz="2000" u="none" strike="noStrike" dirty="0">
                          <a:effectLst/>
                        </a:rPr>
                        <a:t>Soru</a:t>
                      </a:r>
                      <a:endParaRPr lang="tr-TR" sz="20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1215275059"/>
                  </a:ext>
                </a:extLst>
              </a:tr>
              <a:tr h="432923">
                <a:tc>
                  <a:txBody>
                    <a:bodyPr/>
                    <a:lstStyle/>
                    <a:p>
                      <a:pPr algn="ctr" fontAlgn="ctr"/>
                      <a:r>
                        <a:rPr lang="tr-TR" sz="2000" b="1" u="none" strike="noStrike" dirty="0">
                          <a:effectLst/>
                        </a:rPr>
                        <a:t>Öğrenci Sayısı         (%)</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11                          % 4,08</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3                          % 1,12</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28                          % 10,38</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4                          % 1,49</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3                          % 1,12</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rPr>
                        <a:t>19                          % 7,04</a:t>
                      </a:r>
                      <a:endParaRPr lang="tr-TR" sz="2000" b="0" i="0" u="none" strike="noStrike" dirty="0">
                        <a:effectLst/>
                        <a:latin typeface="Arial Tur"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2668824899"/>
                  </a:ext>
                </a:extLst>
              </a:tr>
            </a:tbl>
          </a:graphicData>
        </a:graphic>
      </p:graphicFrame>
    </p:spTree>
    <p:extLst>
      <p:ext uri="{BB962C8B-B14F-4D97-AF65-F5344CB8AC3E}">
        <p14:creationId xmlns:p14="http://schemas.microsoft.com/office/powerpoint/2010/main" val="2469773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EN FAZLA DOĞRU  VE YANLIŞ CEVAPLANAN SORULAR </a:t>
            </a:r>
            <a:endParaRPr lang="tr-TR" dirty="0"/>
          </a:p>
        </p:txBody>
      </p:sp>
      <mc:AlternateContent xmlns:mc="http://schemas.openxmlformats.org/markup-compatibility/2006" xmlns:a14="http://schemas.microsoft.com/office/drawing/2010/main">
        <mc:Choice Requires="a14">
          <p:graphicFrame>
            <p:nvGraphicFramePr>
              <p:cNvPr id="5" name="İçerik Yer Tutucusu 4"/>
              <p:cNvGraphicFramePr>
                <a:graphicFrameLocks noGrp="1"/>
              </p:cNvGraphicFramePr>
              <p:nvPr>
                <p:ph idx="1"/>
                <p:extLst>
                  <p:ext uri="{D42A27DB-BD31-4B8C-83A1-F6EECF244321}">
                    <p14:modId xmlns:p14="http://schemas.microsoft.com/office/powerpoint/2010/main" val="725643808"/>
                  </p:ext>
                </p:extLst>
              </p:nvPr>
            </p:nvGraphicFramePr>
            <p:xfrm>
              <a:off x="1159099" y="1674254"/>
              <a:ext cx="10423302" cy="2816053"/>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865688">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8014">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marL="647700">
                            <a:lnSpc>
                              <a:spcPct val="115000"/>
                            </a:lnSpc>
                            <a:spcAft>
                              <a:spcPts val="0"/>
                            </a:spcAft>
                          </a:pPr>
                          <a:r>
                            <a:rPr lang="tr-TR"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i="1">
                                    <a:solidFill>
                                      <a:schemeClr val="tx1"/>
                                    </a:solidFill>
                                    <a:effectLst/>
                                    <a:latin typeface="Cambria Math" panose="02040503050406030204" pitchFamily="18" charset="0"/>
                                    <a:ea typeface="Calibri" panose="020F0502020204030204" pitchFamily="34" charset="0"/>
                                    <a:cs typeface="Calibri" panose="020F0502020204030204" pitchFamily="34" charset="0"/>
                                  </a:rPr>
                                  <m:t>√</m:t>
                                </m:r>
                              </m:oMath>
                            </m:oMathPara>
                          </a14:m>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sz="2400"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268</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99,26</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962351">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54. </a:t>
                          </a:r>
                          <a:r>
                            <a:rPr lang="tr-TR" sz="2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- 71. </a:t>
                          </a: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231</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85,56</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Choice>
        <mc:Fallback xmlns="">
          <p:graphicFrame>
            <p:nvGraphicFramePr>
              <p:cNvPr id="5" name="İçerik Yer Tutucusu 4"/>
              <p:cNvGraphicFramePr>
                <a:graphicFrameLocks noGrp="1"/>
              </p:cNvGraphicFramePr>
              <p:nvPr>
                <p:ph idx="1"/>
                <p:extLst>
                  <p:ext uri="{D42A27DB-BD31-4B8C-83A1-F6EECF244321}">
                    <p14:modId xmlns:p14="http://schemas.microsoft.com/office/powerpoint/2010/main" val="725643808"/>
                  </p:ext>
                </p:extLst>
              </p:nvPr>
            </p:nvGraphicFramePr>
            <p:xfrm>
              <a:off x="1159099" y="1674254"/>
              <a:ext cx="10423302" cy="2816053"/>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865688">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8014">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56775" t="-93252" r="-137221" b="-107362"/>
                          </a:stretch>
                        </a:blipFill>
                      </a:tcPr>
                    </a:tc>
                    <a:tc>
                      <a:txBody>
                        <a:bodyPr/>
                        <a:lstStyle/>
                        <a:p>
                          <a:endParaRPr lang="tr-TR" sz="2400"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268</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99,26</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962351">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54. </a:t>
                          </a:r>
                          <a:r>
                            <a:rPr lang="tr-TR" sz="2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- 71. </a:t>
                          </a: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5096" t="-199367" r="-53257" b="-10759"/>
                          </a:stretch>
                        </a:blipFill>
                      </a:tcPr>
                    </a:tc>
                    <a:tc>
                      <a:txBody>
                        <a:bodyPr/>
                        <a:lstStyle/>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231</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85,56</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Fallback>
      </mc:AlternateContent>
    </p:spTree>
    <p:extLst>
      <p:ext uri="{BB962C8B-B14F-4D97-AF65-F5344CB8AC3E}">
        <p14:creationId xmlns:p14="http://schemas.microsoft.com/office/powerpoint/2010/main" val="301944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703930"/>
          </a:xfrm>
        </p:spPr>
        <p:txBody>
          <a:bodyPr/>
          <a:lstStyle/>
          <a:p>
            <a:r>
              <a:rPr lang="tr-TR" sz="2800" b="1" dirty="0">
                <a:solidFill>
                  <a:prstClr val="black"/>
                </a:solidFill>
                <a:latin typeface="Times New Roman" panose="02020603050405020304" pitchFamily="18" charset="0"/>
                <a:ea typeface="Calibri"/>
                <a:cs typeface="Times New Roman" panose="02020603050405020304" pitchFamily="18" charset="0"/>
              </a:rPr>
              <a:t>EN FAZLA DOĞRU CEVAPLANAN SORU</a:t>
            </a:r>
            <a:endParaRPr lang="tr-TR" dirty="0"/>
          </a:p>
        </p:txBody>
      </p:sp>
      <p:sp>
        <p:nvSpPr>
          <p:cNvPr id="3" name="İçerik Yer Tutucusu 2"/>
          <p:cNvSpPr>
            <a:spLocks noGrp="1"/>
          </p:cNvSpPr>
          <p:nvPr>
            <p:ph idx="1"/>
          </p:nvPr>
        </p:nvSpPr>
        <p:spPr>
          <a:xfrm>
            <a:off x="609600" y="978569"/>
            <a:ext cx="9184849" cy="4055344"/>
          </a:xfrm>
        </p:spPr>
        <p:txBody>
          <a:bodyPr>
            <a:normAutofit/>
          </a:bodyPr>
          <a:lstStyle/>
          <a:p>
            <a:pPr marL="0" lvl="0" indent="0">
              <a:buNone/>
            </a:pPr>
            <a:r>
              <a:rPr lang="tr-TR" dirty="0" smtClean="0"/>
              <a:t>1- </a:t>
            </a:r>
            <a:r>
              <a:rPr lang="tr-TR" dirty="0" err="1" smtClean="0"/>
              <a:t>SSS'de</a:t>
            </a:r>
            <a:r>
              <a:rPr lang="tr-TR" dirty="0" smtClean="0"/>
              <a:t> </a:t>
            </a:r>
            <a:r>
              <a:rPr lang="tr-TR" dirty="0" err="1"/>
              <a:t>myelin</a:t>
            </a:r>
            <a:r>
              <a:rPr lang="tr-TR" dirty="0"/>
              <a:t> yapan hücreler hangisidir?</a:t>
            </a:r>
            <a:br>
              <a:rPr lang="tr-TR" dirty="0"/>
            </a:br>
            <a:r>
              <a:rPr lang="tr-TR" dirty="0"/>
              <a:t>a)    </a:t>
            </a:r>
            <a:r>
              <a:rPr lang="tr-TR" dirty="0" smtClean="0"/>
              <a:t>Nöron  (0)</a:t>
            </a:r>
            <a:r>
              <a:rPr lang="tr-TR" dirty="0"/>
              <a:t/>
            </a:r>
            <a:br>
              <a:rPr lang="tr-TR" dirty="0"/>
            </a:br>
            <a:r>
              <a:rPr lang="tr-TR" dirty="0"/>
              <a:t>b)    </a:t>
            </a:r>
            <a:r>
              <a:rPr lang="tr-TR" dirty="0" err="1" smtClean="0"/>
              <a:t>Mikroglia</a:t>
            </a:r>
            <a:r>
              <a:rPr lang="tr-TR" dirty="0" smtClean="0"/>
              <a:t> (0)</a:t>
            </a:r>
            <a:r>
              <a:rPr lang="tr-TR" dirty="0"/>
              <a:t/>
            </a:r>
            <a:br>
              <a:rPr lang="tr-TR" dirty="0"/>
            </a:br>
            <a:r>
              <a:rPr lang="tr-TR" dirty="0"/>
              <a:t>c)    Ependim </a:t>
            </a:r>
            <a:r>
              <a:rPr lang="tr-TR" dirty="0" smtClean="0"/>
              <a:t>hücresi (1)</a:t>
            </a:r>
            <a:r>
              <a:rPr lang="tr-TR" dirty="0"/>
              <a:t/>
            </a:r>
            <a:br>
              <a:rPr lang="tr-TR" dirty="0"/>
            </a:br>
            <a:r>
              <a:rPr lang="tr-TR" dirty="0"/>
              <a:t>d)    </a:t>
            </a:r>
            <a:r>
              <a:rPr lang="tr-TR" dirty="0" err="1" smtClean="0"/>
              <a:t>Astrosit</a:t>
            </a:r>
            <a:r>
              <a:rPr lang="tr-TR" dirty="0" smtClean="0"/>
              <a:t> (1)</a:t>
            </a:r>
            <a:r>
              <a:rPr lang="tr-TR" dirty="0"/>
              <a:t/>
            </a:r>
            <a:br>
              <a:rPr lang="tr-TR" dirty="0"/>
            </a:br>
            <a:r>
              <a:rPr lang="tr-TR" b="1" dirty="0"/>
              <a:t>e)    </a:t>
            </a:r>
            <a:r>
              <a:rPr lang="tr-TR" b="1" dirty="0" err="1" smtClean="0"/>
              <a:t>Oligodendrosit</a:t>
            </a:r>
            <a:r>
              <a:rPr lang="tr-TR" b="1" dirty="0" smtClean="0"/>
              <a:t> (268)</a:t>
            </a:r>
            <a:endParaRPr lang="tr-TR" b="1" dirty="0"/>
          </a:p>
          <a:p>
            <a:endParaRPr lang="tr-TR" dirty="0"/>
          </a:p>
        </p:txBody>
      </p:sp>
    </p:spTree>
    <p:extLst>
      <p:ext uri="{BB962C8B-B14F-4D97-AF65-F5344CB8AC3E}">
        <p14:creationId xmlns:p14="http://schemas.microsoft.com/office/powerpoint/2010/main" val="2270065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EN FAZLA YANLIŞ CEVAPLANAN </a:t>
            </a:r>
            <a:r>
              <a:rPr lang="tr-TR" sz="2800" b="1" dirty="0" smtClean="0">
                <a:solidFill>
                  <a:prstClr val="black"/>
                </a:solidFill>
                <a:latin typeface="Times New Roman" panose="02020603050405020304" pitchFamily="18" charset="0"/>
                <a:cs typeface="Times New Roman" panose="02020603050405020304" pitchFamily="18" charset="0"/>
              </a:rPr>
              <a:t>SORULAR</a:t>
            </a:r>
            <a:endParaRPr lang="tr-TR" dirty="0"/>
          </a:p>
        </p:txBody>
      </p:sp>
      <p:sp>
        <p:nvSpPr>
          <p:cNvPr id="3" name="İçerik Yer Tutucusu 2"/>
          <p:cNvSpPr>
            <a:spLocks noGrp="1"/>
          </p:cNvSpPr>
          <p:nvPr>
            <p:ph idx="1"/>
          </p:nvPr>
        </p:nvSpPr>
        <p:spPr>
          <a:xfrm>
            <a:off x="609600" y="1600201"/>
            <a:ext cx="10972800" cy="4821620"/>
          </a:xfrm>
        </p:spPr>
        <p:txBody>
          <a:bodyPr>
            <a:normAutofit/>
          </a:bodyPr>
          <a:lstStyle/>
          <a:p>
            <a:pPr marL="0" lvl="0" indent="0">
              <a:buNone/>
            </a:pPr>
            <a:r>
              <a:rPr lang="tr-TR" dirty="0" smtClean="0"/>
              <a:t>54-Serebral </a:t>
            </a:r>
            <a:r>
              <a:rPr lang="tr-TR" dirty="0"/>
              <a:t>Apse-Tümör ayrımında en etkin Radyolojik Görüntüleme  </a:t>
            </a:r>
            <a:r>
              <a:rPr lang="tr-TR" dirty="0" err="1"/>
              <a:t>Modalitesi</a:t>
            </a:r>
            <a:r>
              <a:rPr lang="tr-TR" dirty="0"/>
              <a:t> hangisidir?</a:t>
            </a:r>
            <a:br>
              <a:rPr lang="tr-TR" dirty="0"/>
            </a:br>
            <a:r>
              <a:rPr lang="tr-TR" dirty="0"/>
              <a:t>a)    </a:t>
            </a:r>
            <a:r>
              <a:rPr lang="tr-TR" dirty="0" err="1"/>
              <a:t>Kranial</a:t>
            </a:r>
            <a:r>
              <a:rPr lang="tr-TR" dirty="0"/>
              <a:t> </a:t>
            </a:r>
            <a:r>
              <a:rPr lang="tr-TR" dirty="0" err="1" smtClean="0"/>
              <a:t>Röntgenografi</a:t>
            </a:r>
            <a:r>
              <a:rPr lang="tr-TR" dirty="0" smtClean="0"/>
              <a:t> (3)</a:t>
            </a:r>
            <a:r>
              <a:rPr lang="tr-TR" dirty="0"/>
              <a:t/>
            </a:r>
            <a:br>
              <a:rPr lang="tr-TR" dirty="0"/>
            </a:br>
            <a:r>
              <a:rPr lang="tr-TR" dirty="0"/>
              <a:t>b)    Kontrastlı Beyin </a:t>
            </a:r>
            <a:r>
              <a:rPr lang="tr-TR" dirty="0" smtClean="0"/>
              <a:t>Tomografisi (87)</a:t>
            </a:r>
            <a:r>
              <a:rPr lang="tr-TR" dirty="0"/>
              <a:t/>
            </a:r>
            <a:br>
              <a:rPr lang="tr-TR" dirty="0"/>
            </a:br>
            <a:r>
              <a:rPr lang="tr-TR" dirty="0"/>
              <a:t>c)    Kontrastlı Beyin </a:t>
            </a:r>
            <a:r>
              <a:rPr lang="tr-TR" dirty="0" smtClean="0"/>
              <a:t>MR (109)</a:t>
            </a:r>
            <a:r>
              <a:rPr lang="tr-TR" dirty="0"/>
              <a:t/>
            </a:r>
            <a:br>
              <a:rPr lang="tr-TR" dirty="0"/>
            </a:br>
            <a:r>
              <a:rPr lang="tr-TR" dirty="0"/>
              <a:t>d)    </a:t>
            </a:r>
            <a:r>
              <a:rPr lang="tr-TR" dirty="0" err="1"/>
              <a:t>Serebral</a:t>
            </a:r>
            <a:r>
              <a:rPr lang="tr-TR" dirty="0"/>
              <a:t> DSA </a:t>
            </a:r>
            <a:r>
              <a:rPr lang="tr-TR" dirty="0" err="1" smtClean="0"/>
              <a:t>anjiografisi</a:t>
            </a:r>
            <a:r>
              <a:rPr lang="tr-TR" dirty="0" smtClean="0"/>
              <a:t> (32)</a:t>
            </a:r>
            <a:r>
              <a:rPr lang="tr-TR" dirty="0"/>
              <a:t/>
            </a:r>
            <a:br>
              <a:rPr lang="tr-TR" dirty="0"/>
            </a:br>
            <a:r>
              <a:rPr lang="tr-TR" b="1" dirty="0"/>
              <a:t>e)    </a:t>
            </a:r>
            <a:r>
              <a:rPr lang="tr-TR" b="1" dirty="0" err="1"/>
              <a:t>Kranial</a:t>
            </a:r>
            <a:r>
              <a:rPr lang="tr-TR" b="1" dirty="0"/>
              <a:t> Difüzyon </a:t>
            </a:r>
            <a:r>
              <a:rPr lang="tr-TR" b="1" dirty="0" smtClean="0"/>
              <a:t>MR (39)</a:t>
            </a:r>
            <a:endParaRPr lang="tr-TR" b="1" dirty="0"/>
          </a:p>
          <a:p>
            <a:endParaRPr lang="tr-TR" dirty="0"/>
          </a:p>
        </p:txBody>
      </p:sp>
    </p:spTree>
    <p:extLst>
      <p:ext uri="{BB962C8B-B14F-4D97-AF65-F5344CB8AC3E}">
        <p14:creationId xmlns:p14="http://schemas.microsoft.com/office/powerpoint/2010/main" val="2934758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352926"/>
            <a:ext cx="10972800" cy="6368715"/>
          </a:xfrm>
        </p:spPr>
        <p:txBody>
          <a:bodyPr>
            <a:normAutofit fontScale="70000" lnSpcReduction="20000"/>
          </a:bodyPr>
          <a:lstStyle/>
          <a:p>
            <a:pPr marL="0" indent="0">
              <a:buNone/>
            </a:pPr>
            <a:r>
              <a:rPr lang="tr-TR" sz="4000" dirty="0" smtClean="0"/>
              <a:t>71-</a:t>
            </a:r>
            <a:r>
              <a:rPr lang="tr-TR" dirty="0" smtClean="0"/>
              <a:t>  </a:t>
            </a:r>
            <a:r>
              <a:rPr lang="tr-TR" sz="4000" dirty="0" smtClean="0"/>
              <a:t>28 </a:t>
            </a:r>
            <a:r>
              <a:rPr lang="tr-TR" sz="4000" dirty="0"/>
              <a:t>yaşında kadın bir hasta, uzun süreli dikkatini toparlayamama, başladığı işi bitirememe, dış uyaranlara kolay tepki, zamanı etkin kullanamama, </a:t>
            </a:r>
            <a:r>
              <a:rPr lang="tr-TR" sz="4000" dirty="0" err="1"/>
              <a:t>dürtüsellik</a:t>
            </a:r>
            <a:r>
              <a:rPr lang="tr-TR" sz="4000" dirty="0"/>
              <a:t> ve fazla konuşma şikayetleri ile psikiyatri uzmanına başvuruyor. Daha önce bir tedavi almamış hastaya doktor birkaç soru daha sorduktan sonra bir reçete yazmış ve ilacını düzenli kullanmasına dikkat çekmiştir. Aşağıdaki sorulardan hangisi doktorun hastaya sorduğu ve cevabı ile tedaviyi değiştirebilme potansiyeli olan sorulardan biri olamaz?</a:t>
            </a:r>
          </a:p>
          <a:p>
            <a:pPr marL="0" indent="0">
              <a:buNone/>
            </a:pPr>
            <a:r>
              <a:rPr lang="tr-TR" sz="4000" dirty="0"/>
              <a:t>a)    Gebelik şüpheniz var mı</a:t>
            </a:r>
            <a:r>
              <a:rPr lang="tr-TR" sz="4000" dirty="0" smtClean="0"/>
              <a:t>? (1)</a:t>
            </a:r>
            <a:endParaRPr lang="tr-TR" sz="4000" dirty="0"/>
          </a:p>
          <a:p>
            <a:pPr marL="0" indent="0">
              <a:buNone/>
            </a:pPr>
            <a:r>
              <a:rPr lang="tr-TR" sz="4000" dirty="0"/>
              <a:t>b)    Ailenizde madde kullanımı ve bağımlılık geçmişi olan var mı</a:t>
            </a:r>
            <a:r>
              <a:rPr lang="tr-TR" sz="4000" dirty="0" smtClean="0"/>
              <a:t>?</a:t>
            </a:r>
            <a:endParaRPr lang="tr-TR" sz="4000" dirty="0"/>
          </a:p>
          <a:p>
            <a:pPr marL="0" indent="0">
              <a:buNone/>
            </a:pPr>
            <a:r>
              <a:rPr lang="tr-TR" sz="4000" dirty="0"/>
              <a:t>c)    Daha önceden geçirilmiş ruhsal olarak yükseldiğiniz, aşırı mutlu, aşırı </a:t>
            </a:r>
            <a:r>
              <a:rPr lang="tr-TR" sz="4000" dirty="0" smtClean="0"/>
              <a:t>özgüvenli</a:t>
            </a:r>
            <a:r>
              <a:rPr lang="tr-TR" sz="4000" dirty="0"/>
              <a:t>, az uyuyup az yediğiniz, cinsel dürtülerinizin arttığı bir dönem oldu mu</a:t>
            </a:r>
            <a:r>
              <a:rPr lang="tr-TR" sz="4000" dirty="0" smtClean="0"/>
              <a:t>? (71)</a:t>
            </a:r>
            <a:endParaRPr lang="tr-TR" sz="4000" dirty="0"/>
          </a:p>
          <a:p>
            <a:pPr marL="0" indent="0">
              <a:buNone/>
            </a:pPr>
            <a:r>
              <a:rPr lang="tr-TR" sz="4000" b="1" dirty="0"/>
              <a:t>d)    Astım, KOAH gibi kronik bir solunum sistemi hastalığınız var mı</a:t>
            </a:r>
            <a:r>
              <a:rPr lang="tr-TR" sz="4000" b="1" dirty="0" smtClean="0"/>
              <a:t>? (39)</a:t>
            </a:r>
            <a:endParaRPr lang="tr-TR" sz="4000" b="1" dirty="0"/>
          </a:p>
          <a:p>
            <a:pPr marL="0" indent="0">
              <a:buNone/>
            </a:pPr>
            <a:r>
              <a:rPr lang="tr-TR" sz="4000" dirty="0"/>
              <a:t>e)    Kalp atım hızınızda veya kan basıncınızda tedavi gerektiren bir yükseklik oldu mu</a:t>
            </a:r>
            <a:r>
              <a:rPr lang="tr-TR" sz="4000" dirty="0" smtClean="0"/>
              <a:t>? (15)</a:t>
            </a:r>
            <a:endParaRPr lang="tr-TR" sz="4000" dirty="0"/>
          </a:p>
          <a:p>
            <a:endParaRPr lang="tr-TR" dirty="0"/>
          </a:p>
        </p:txBody>
      </p:sp>
    </p:spTree>
    <p:extLst>
      <p:ext uri="{BB962C8B-B14F-4D97-AF65-F5344CB8AC3E}">
        <p14:creationId xmlns:p14="http://schemas.microsoft.com/office/powerpoint/2010/main" val="3939723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4721719"/>
              </p:ext>
            </p:extLst>
          </p:nvPr>
        </p:nvGraphicFramePr>
        <p:xfrm>
          <a:off x="401054" y="128341"/>
          <a:ext cx="11133220" cy="6384755"/>
        </p:xfrm>
        <a:graphic>
          <a:graphicData uri="http://schemas.openxmlformats.org/drawingml/2006/table">
            <a:tbl>
              <a:tblPr>
                <a:tableStyleId>{5C22544A-7EE6-4342-B048-85BDC9FD1C3A}</a:tableStyleId>
              </a:tblPr>
              <a:tblGrid>
                <a:gridCol w="3036332">
                  <a:extLst>
                    <a:ext uri="{9D8B030D-6E8A-4147-A177-3AD203B41FA5}">
                      <a16:colId xmlns:a16="http://schemas.microsoft.com/office/drawing/2014/main" val="2809509674"/>
                    </a:ext>
                  </a:extLst>
                </a:gridCol>
                <a:gridCol w="2024222">
                  <a:extLst>
                    <a:ext uri="{9D8B030D-6E8A-4147-A177-3AD203B41FA5}">
                      <a16:colId xmlns:a16="http://schemas.microsoft.com/office/drawing/2014/main" val="2471663212"/>
                    </a:ext>
                  </a:extLst>
                </a:gridCol>
                <a:gridCol w="2024222">
                  <a:extLst>
                    <a:ext uri="{9D8B030D-6E8A-4147-A177-3AD203B41FA5}">
                      <a16:colId xmlns:a16="http://schemas.microsoft.com/office/drawing/2014/main" val="1174540635"/>
                    </a:ext>
                  </a:extLst>
                </a:gridCol>
                <a:gridCol w="2024222">
                  <a:extLst>
                    <a:ext uri="{9D8B030D-6E8A-4147-A177-3AD203B41FA5}">
                      <a16:colId xmlns:a16="http://schemas.microsoft.com/office/drawing/2014/main" val="3128517667"/>
                    </a:ext>
                  </a:extLst>
                </a:gridCol>
                <a:gridCol w="2024222">
                  <a:extLst>
                    <a:ext uri="{9D8B030D-6E8A-4147-A177-3AD203B41FA5}">
                      <a16:colId xmlns:a16="http://schemas.microsoft.com/office/drawing/2014/main" val="4111853242"/>
                    </a:ext>
                  </a:extLst>
                </a:gridCol>
              </a:tblGrid>
              <a:tr h="315585">
                <a:tc gridSpan="5">
                  <a:txBody>
                    <a:bodyPr/>
                    <a:lstStyle/>
                    <a:p>
                      <a:pPr algn="ctr" fontAlgn="b"/>
                      <a:r>
                        <a:rPr lang="tr-TR" sz="2000" u="none" strike="noStrike" dirty="0">
                          <a:effectLst/>
                        </a:rPr>
                        <a:t>DERS BAZINDA EN FAZLA DOĞRU VE YANLIŞ CEVAPLANAN SORULAR </a:t>
                      </a:r>
                      <a:endParaRPr lang="tr-TR" sz="2000" b="1" i="0" u="none" strike="noStrike" dirty="0">
                        <a:effectLst/>
                        <a:latin typeface="Times New Roman" panose="02020603050405020304" pitchFamily="18" charset="0"/>
                      </a:endParaRPr>
                    </a:p>
                  </a:txBody>
                  <a:tcPr marL="0" marR="0" marT="0" marB="0" anchor="b">
                    <a:solidFill>
                      <a:schemeClr val="tx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49352831"/>
                  </a:ext>
                </a:extLst>
              </a:tr>
              <a:tr h="315585">
                <a:tc rowSpan="2">
                  <a:txBody>
                    <a:bodyPr/>
                    <a:lstStyle/>
                    <a:p>
                      <a:pPr algn="ctr" fontAlgn="ctr"/>
                      <a:r>
                        <a:rPr lang="tr-TR" sz="2000" u="none" strike="noStrike" dirty="0">
                          <a:effectLst/>
                        </a:rPr>
                        <a:t>DERSLER</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gridSpan="2">
                  <a:txBody>
                    <a:bodyPr/>
                    <a:lstStyle/>
                    <a:p>
                      <a:pPr algn="ctr" fontAlgn="ctr"/>
                      <a:r>
                        <a:rPr lang="tr-TR" sz="2000" u="none" strike="noStrike" dirty="0">
                          <a:effectLst/>
                        </a:rPr>
                        <a:t>DOĞRU</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hMerge="1">
                  <a:txBody>
                    <a:bodyPr/>
                    <a:lstStyle/>
                    <a:p>
                      <a:endParaRPr lang="tr-TR"/>
                    </a:p>
                  </a:txBody>
                  <a:tcPr/>
                </a:tc>
                <a:tc gridSpan="2">
                  <a:txBody>
                    <a:bodyPr/>
                    <a:lstStyle/>
                    <a:p>
                      <a:pPr algn="ctr" fontAlgn="ctr"/>
                      <a:r>
                        <a:rPr lang="tr-TR" sz="2000" u="none" strike="noStrike" dirty="0">
                          <a:effectLst/>
                        </a:rPr>
                        <a:t>YANLIŞ</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hMerge="1">
                  <a:txBody>
                    <a:bodyPr/>
                    <a:lstStyle/>
                    <a:p>
                      <a:endParaRPr lang="tr-TR"/>
                    </a:p>
                  </a:txBody>
                  <a:tcPr/>
                </a:tc>
                <a:extLst>
                  <a:ext uri="{0D108BD9-81ED-4DB2-BD59-A6C34878D82A}">
                    <a16:rowId xmlns:a16="http://schemas.microsoft.com/office/drawing/2014/main" val="1820272040"/>
                  </a:ext>
                </a:extLst>
              </a:tr>
              <a:tr h="315585">
                <a:tc vMerge="1">
                  <a:txBody>
                    <a:bodyPr/>
                    <a:lstStyle/>
                    <a:p>
                      <a:endParaRPr lang="tr-TR"/>
                    </a:p>
                  </a:txBody>
                  <a:tcPr/>
                </a:tc>
                <a:tc>
                  <a:txBody>
                    <a:bodyPr/>
                    <a:lstStyle/>
                    <a:p>
                      <a:pPr algn="ctr" fontAlgn="ctr"/>
                      <a:r>
                        <a:rPr lang="tr-TR" sz="2000" u="none" strike="noStrike" dirty="0">
                          <a:effectLst/>
                        </a:rPr>
                        <a:t>SORU NO</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dirty="0">
                          <a:effectLst/>
                        </a:rPr>
                        <a:t>KİŞİ SAYI / %</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dirty="0">
                          <a:effectLst/>
                        </a:rPr>
                        <a:t>SORU NO</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dirty="0">
                          <a:effectLst/>
                        </a:rPr>
                        <a:t>KİŞİ SAYI / %</a:t>
                      </a:r>
                      <a:endParaRPr lang="tr-TR" sz="2000" b="1"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extLst>
                  <a:ext uri="{0D108BD9-81ED-4DB2-BD59-A6C34878D82A}">
                    <a16:rowId xmlns:a16="http://schemas.microsoft.com/office/drawing/2014/main" val="3250582457"/>
                  </a:ext>
                </a:extLst>
              </a:tr>
              <a:tr h="417566">
                <a:tc>
                  <a:txBody>
                    <a:bodyPr/>
                    <a:lstStyle/>
                    <a:p>
                      <a:pPr algn="ctr" fontAlgn="ctr"/>
                      <a:r>
                        <a:rPr lang="tr-TR" sz="2000" u="none" strike="noStrike" dirty="0">
                          <a:effectLst/>
                        </a:rPr>
                        <a:t>Tıbbi Patoloji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dirty="0">
                          <a:effectLst/>
                        </a:rPr>
                        <a:t>1</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268 (%99,26)</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10</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160 (%59,26)</a:t>
                      </a:r>
                      <a:endParaRPr lang="tr-TR" sz="20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794260194"/>
                  </a:ext>
                </a:extLst>
              </a:tr>
              <a:tr h="631170">
                <a:tc>
                  <a:txBody>
                    <a:bodyPr/>
                    <a:lstStyle/>
                    <a:p>
                      <a:pPr algn="ctr" fontAlgn="ctr"/>
                      <a:r>
                        <a:rPr lang="tr-TR" sz="2000" u="none" strike="noStrike" dirty="0">
                          <a:effectLst/>
                        </a:rPr>
                        <a:t>Kulak Burun ve Boğaz Hastalıkları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12</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245 (%90,75)</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11</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112 (%41,49)</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538158312"/>
                  </a:ext>
                </a:extLst>
              </a:tr>
              <a:tr h="417566">
                <a:tc>
                  <a:txBody>
                    <a:bodyPr/>
                    <a:lstStyle/>
                    <a:p>
                      <a:pPr algn="ctr" fontAlgn="ctr"/>
                      <a:r>
                        <a:rPr lang="tr-TR" sz="2000" u="none" strike="noStrike" dirty="0">
                          <a:effectLst/>
                        </a:rPr>
                        <a:t>Nükleer Tıp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14</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192 (%71,12)</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13</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110 (%40,75)</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638720567"/>
                  </a:ext>
                </a:extLst>
              </a:tr>
              <a:tr h="631170">
                <a:tc>
                  <a:txBody>
                    <a:bodyPr/>
                    <a:lstStyle/>
                    <a:p>
                      <a:pPr algn="ctr" fontAlgn="ctr"/>
                      <a:r>
                        <a:rPr lang="tr-TR" sz="2000" u="none" strike="noStrike" dirty="0">
                          <a:effectLst/>
                        </a:rPr>
                        <a:t>Anesteziyoloji ve </a:t>
                      </a:r>
                      <a:r>
                        <a:rPr lang="tr-TR" sz="2000" u="none" strike="noStrike" dirty="0" err="1">
                          <a:effectLst/>
                        </a:rPr>
                        <a:t>Reanimasyon</a:t>
                      </a:r>
                      <a:r>
                        <a:rPr lang="tr-TR" sz="2000" u="none" strike="noStrike" dirty="0">
                          <a:effectLst/>
                        </a:rPr>
                        <a:t>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18</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266 (%98,52)</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15</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143 (%52,97)</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451427978"/>
                  </a:ext>
                </a:extLst>
              </a:tr>
              <a:tr h="417566">
                <a:tc>
                  <a:txBody>
                    <a:bodyPr/>
                    <a:lstStyle/>
                    <a:p>
                      <a:pPr algn="ctr" fontAlgn="ctr"/>
                      <a:r>
                        <a:rPr lang="tr-TR" sz="2000" u="none" strike="noStrike" dirty="0">
                          <a:effectLst/>
                        </a:rPr>
                        <a:t>Göz Hastalıkları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25</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249 (%92,23)</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20</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93 (%34,45)</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560809104"/>
                  </a:ext>
                </a:extLst>
              </a:tr>
              <a:tr h="417566">
                <a:tc>
                  <a:txBody>
                    <a:bodyPr/>
                    <a:lstStyle/>
                    <a:p>
                      <a:pPr algn="ctr" fontAlgn="ctr"/>
                      <a:r>
                        <a:rPr lang="tr-TR" sz="2000" u="none" strike="noStrike" dirty="0">
                          <a:effectLst/>
                        </a:rPr>
                        <a:t>Tıbbi Mikrobiyoloji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26</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155 (%57,41)</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26</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115 (%42,6)</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494517414"/>
                  </a:ext>
                </a:extLst>
              </a:tr>
              <a:tr h="417566">
                <a:tc>
                  <a:txBody>
                    <a:bodyPr/>
                    <a:lstStyle/>
                    <a:p>
                      <a:pPr algn="ctr" fontAlgn="ctr"/>
                      <a:r>
                        <a:rPr lang="tr-TR" sz="2000" u="none" strike="noStrike" dirty="0">
                          <a:effectLst/>
                        </a:rPr>
                        <a:t>Nöroloji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33</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267 (%98,89)</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30</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194 (%71,86)</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582195236"/>
                  </a:ext>
                </a:extLst>
              </a:tr>
              <a:tr h="417566">
                <a:tc>
                  <a:txBody>
                    <a:bodyPr/>
                    <a:lstStyle/>
                    <a:p>
                      <a:pPr algn="ctr" fontAlgn="ctr"/>
                      <a:r>
                        <a:rPr lang="tr-TR" sz="2000" u="none" strike="noStrike" dirty="0">
                          <a:effectLst/>
                        </a:rPr>
                        <a:t>Ruh Sağlığı ve Hastalıkları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48</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266 (%98,52)</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40</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119 (%44,08)</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409007976"/>
                  </a:ext>
                </a:extLst>
              </a:tr>
              <a:tr h="417566">
                <a:tc>
                  <a:txBody>
                    <a:bodyPr/>
                    <a:lstStyle/>
                    <a:p>
                      <a:pPr algn="ctr" fontAlgn="ctr"/>
                      <a:r>
                        <a:rPr lang="tr-TR" sz="2000" u="none" strike="noStrike" dirty="0">
                          <a:effectLst/>
                        </a:rPr>
                        <a:t>Radyoloji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53</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234 (%86,67)</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54</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231 (%85,56)</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082047084"/>
                  </a:ext>
                </a:extLst>
              </a:tr>
              <a:tr h="417566">
                <a:tc>
                  <a:txBody>
                    <a:bodyPr/>
                    <a:lstStyle/>
                    <a:p>
                      <a:pPr algn="ctr" fontAlgn="ctr"/>
                      <a:r>
                        <a:rPr lang="tr-TR" sz="2000" u="none" strike="noStrike" dirty="0">
                          <a:effectLst/>
                        </a:rPr>
                        <a:t>Çocuk Sağlığı ve Hastalıkları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60</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262 (%97,04)</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62</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216 (%80)</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868435186"/>
                  </a:ext>
                </a:extLst>
              </a:tr>
              <a:tr h="417566">
                <a:tc>
                  <a:txBody>
                    <a:bodyPr/>
                    <a:lstStyle/>
                    <a:p>
                      <a:pPr algn="ctr" fontAlgn="ctr"/>
                      <a:r>
                        <a:rPr lang="tr-TR" sz="2000" u="none" strike="noStrike" dirty="0">
                          <a:effectLst/>
                        </a:rPr>
                        <a:t>Tıbbi Farmakoloji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85</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265 (%98,15)</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71</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231 (%85,56)</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214796212"/>
                  </a:ext>
                </a:extLst>
              </a:tr>
              <a:tr h="417566">
                <a:tc>
                  <a:txBody>
                    <a:bodyPr/>
                    <a:lstStyle/>
                    <a:p>
                      <a:pPr algn="ctr" fontAlgn="ctr"/>
                      <a:r>
                        <a:rPr lang="tr-TR" sz="2000" u="none" strike="noStrike" dirty="0">
                          <a:effectLst/>
                        </a:rPr>
                        <a:t>Enfeksiyon Hastalıkları </a:t>
                      </a:r>
                      <a:endParaRPr lang="tr-TR" sz="2000" b="0" i="0" u="none" strike="noStrike" dirty="0">
                        <a:effectLst/>
                        <a:latin typeface="Times New Roman" panose="02020603050405020304" pitchFamily="18" charset="0"/>
                      </a:endParaRPr>
                    </a:p>
                  </a:txBody>
                  <a:tcPr marL="0" marR="0" marT="0" marB="0" anchor="ctr">
                    <a:solidFill>
                      <a:schemeClr val="tx2">
                        <a:lumMod val="60000"/>
                        <a:lumOff val="40000"/>
                      </a:schemeClr>
                    </a:solidFill>
                  </a:tcPr>
                </a:tc>
                <a:tc>
                  <a:txBody>
                    <a:bodyPr/>
                    <a:lstStyle/>
                    <a:p>
                      <a:pPr algn="ctr" fontAlgn="ctr"/>
                      <a:r>
                        <a:rPr lang="tr-TR" sz="2000" u="none" strike="noStrike">
                          <a:effectLst/>
                        </a:rPr>
                        <a:t>99</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201 (%74,45)</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a:effectLst/>
                        </a:rPr>
                        <a:t>100</a:t>
                      </a:r>
                      <a:endParaRPr lang="tr-TR" sz="2000" b="0" i="0" u="none" strike="noStrike">
                        <a:effectLst/>
                        <a:latin typeface="Times New Roman" panose="02020603050405020304" pitchFamily="18" charset="0"/>
                      </a:endParaRPr>
                    </a:p>
                  </a:txBody>
                  <a:tcPr marL="0" marR="0" marT="0" marB="0" anchor="ctr"/>
                </a:tc>
                <a:tc>
                  <a:txBody>
                    <a:bodyPr/>
                    <a:lstStyle/>
                    <a:p>
                      <a:pPr algn="ctr" fontAlgn="ctr"/>
                      <a:r>
                        <a:rPr lang="tr-TR" sz="2000" u="none" strike="noStrike" dirty="0">
                          <a:effectLst/>
                        </a:rPr>
                        <a:t>79 (%29,26)</a:t>
                      </a:r>
                      <a:endParaRPr lang="tr-TR" sz="20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845507049"/>
                  </a:ext>
                </a:extLst>
              </a:tr>
            </a:tbl>
          </a:graphicData>
        </a:graphic>
      </p:graphicFrame>
    </p:spTree>
    <p:extLst>
      <p:ext uri="{BB962C8B-B14F-4D97-AF65-F5344CB8AC3E}">
        <p14:creationId xmlns:p14="http://schemas.microsoft.com/office/powerpoint/2010/main" val="2334566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600" b="1" dirty="0" smtClean="0">
                <a:latin typeface="Times New Roman" panose="02020603050405020304" pitchFamily="18" charset="0"/>
                <a:cs typeface="Times New Roman" panose="02020603050405020304" pitchFamily="18" charset="0"/>
              </a:rPr>
              <a:t>GÜVENİRLİK</a:t>
            </a:r>
            <a:endParaRPr lang="tr-TR" dirty="0"/>
          </a:p>
        </p:txBody>
      </p:sp>
      <p:graphicFrame>
        <p:nvGraphicFramePr>
          <p:cNvPr id="9" name="Tablo 8"/>
          <p:cNvGraphicFramePr>
            <a:graphicFrameLocks noGrp="1"/>
          </p:cNvGraphicFramePr>
          <p:nvPr>
            <p:extLst>
              <p:ext uri="{D42A27DB-BD31-4B8C-83A1-F6EECF244321}">
                <p14:modId xmlns:p14="http://schemas.microsoft.com/office/powerpoint/2010/main" val="2416526132"/>
              </p:ext>
            </p:extLst>
          </p:nvPr>
        </p:nvGraphicFramePr>
        <p:xfrm>
          <a:off x="6918158" y="2125439"/>
          <a:ext cx="4824663" cy="3247773"/>
        </p:xfrm>
        <a:graphic>
          <a:graphicData uri="http://schemas.openxmlformats.org/drawingml/2006/table">
            <a:tbl>
              <a:tblPr firstRow="1" firstCol="1" bandRow="1"/>
              <a:tblGrid>
                <a:gridCol w="2401058">
                  <a:extLst>
                    <a:ext uri="{9D8B030D-6E8A-4147-A177-3AD203B41FA5}">
                      <a16:colId xmlns:a16="http://schemas.microsoft.com/office/drawing/2014/main" val="937265012"/>
                    </a:ext>
                  </a:extLst>
                </a:gridCol>
                <a:gridCol w="1039973">
                  <a:extLst>
                    <a:ext uri="{9D8B030D-6E8A-4147-A177-3AD203B41FA5}">
                      <a16:colId xmlns:a16="http://schemas.microsoft.com/office/drawing/2014/main" val="3217680511"/>
                    </a:ext>
                  </a:extLst>
                </a:gridCol>
                <a:gridCol w="1118937">
                  <a:extLst>
                    <a:ext uri="{9D8B030D-6E8A-4147-A177-3AD203B41FA5}">
                      <a16:colId xmlns:a16="http://schemas.microsoft.com/office/drawing/2014/main" val="2233608297"/>
                    </a:ext>
                  </a:extLst>
                </a:gridCol>
                <a:gridCol w="264695">
                  <a:extLst>
                    <a:ext uri="{9D8B030D-6E8A-4147-A177-3AD203B41FA5}">
                      <a16:colId xmlns:a16="http://schemas.microsoft.com/office/drawing/2014/main" val="1857057277"/>
                    </a:ext>
                  </a:extLst>
                </a:gridCol>
              </a:tblGrid>
              <a:tr h="421145">
                <a:tc gridSpan="2">
                  <a:txBody>
                    <a:bodyPr/>
                    <a:lstStyle/>
                    <a:p>
                      <a:pPr>
                        <a:lnSpc>
                          <a:spcPct val="115000"/>
                        </a:lnSpc>
                        <a:spcAft>
                          <a:spcPts val="0"/>
                        </a:spcAft>
                      </a:pPr>
                      <a:r>
                        <a:rPr lang="tr-TR" sz="1600" dirty="0" err="1">
                          <a:effectLst/>
                          <a:latin typeface="Arial Black" panose="020B0A04020102020204" pitchFamily="34" charset="0"/>
                          <a:ea typeface="Times New Roman" panose="02020603050405020304" pitchFamily="18" charset="0"/>
                          <a:cs typeface="Arial" panose="020B0604020202020204" pitchFamily="34" charset="0"/>
                        </a:rPr>
                        <a:t>Reliability</a:t>
                      </a:r>
                      <a:r>
                        <a:rPr lang="tr-TR" sz="1600" dirty="0">
                          <a:effectLst/>
                          <a:latin typeface="Arial Black" panose="020B0A04020102020204" pitchFamily="34" charset="0"/>
                          <a:ea typeface="Times New Roman" panose="02020603050405020304" pitchFamily="18" charset="0"/>
                          <a:cs typeface="Arial" panose="020B0604020202020204" pitchFamily="34" charset="0"/>
                        </a:rPr>
                        <a:t> </a:t>
                      </a:r>
                      <a:r>
                        <a:rPr lang="tr-TR" sz="1600" dirty="0" err="1">
                          <a:effectLst/>
                          <a:latin typeface="Arial Black" panose="020B0A04020102020204" pitchFamily="34" charset="0"/>
                          <a:ea typeface="Times New Roman" panose="02020603050405020304" pitchFamily="18" charset="0"/>
                          <a:cs typeface="Arial" panose="020B0604020202020204" pitchFamily="34" charset="0"/>
                        </a:rPr>
                        <a:t>Calculator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hMerge="1">
                  <a:txBody>
                    <a:bodyPr/>
                    <a:lstStyle/>
                    <a:p>
                      <a:endParaRPr lang="tr-TR"/>
                    </a:p>
                  </a:txBody>
                  <a:tcPr/>
                </a:tc>
                <a:tc gridSpan="2">
                  <a:txBody>
                    <a:bodyPr/>
                    <a:lstStyle/>
                    <a:p>
                      <a:pPr>
                        <a:lnSpc>
                          <a:spcPct val="115000"/>
                        </a:lnSpc>
                        <a:spcAft>
                          <a:spcPts val="10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366816468"/>
                  </a:ext>
                </a:extLst>
              </a:tr>
              <a:tr h="631718">
                <a:tc gridSpan="4">
                  <a:txBody>
                    <a:bodyPr/>
                    <a:lstStyle/>
                    <a:p>
                      <a:pPr>
                        <a:lnSpc>
                          <a:spcPct val="115000"/>
                        </a:lnSpc>
                        <a:spcAft>
                          <a:spcPts val="0"/>
                        </a:spcAft>
                      </a:pP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created</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a:t>
                      </a: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by</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Del </a:t>
                      </a: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Siegle</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(del.siegle@uconn.edu)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tr-TR" sz="1600" b="1" dirty="0" err="1">
                          <a:effectLst/>
                          <a:latin typeface="Arial" panose="020B0604020202020204" pitchFamily="34" charset="0"/>
                          <a:ea typeface="Times New Roman" panose="02020603050405020304" pitchFamily="18" charset="0"/>
                          <a:cs typeface="Times New Roman" panose="02020603050405020304" pitchFamily="18" charset="0"/>
                        </a:rPr>
                        <a:t>for</a:t>
                      </a:r>
                      <a:r>
                        <a:rPr lang="tr-TR" sz="1600" b="1" dirty="0">
                          <a:effectLst/>
                          <a:latin typeface="Arial" panose="020B0604020202020204" pitchFamily="34" charset="0"/>
                          <a:ea typeface="Times New Roman" panose="02020603050405020304" pitchFamily="18" charset="0"/>
                          <a:cs typeface="Times New Roman" panose="02020603050405020304" pitchFamily="18" charset="0"/>
                        </a:rPr>
                        <a:t> EPSY 5601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68638360"/>
                  </a:ext>
                </a:extLst>
              </a:tr>
              <a:tr h="249927">
                <a:tc>
                  <a:txBody>
                    <a:bodyPr/>
                    <a:lstStyle/>
                    <a:p>
                      <a:pPr>
                        <a:lnSpc>
                          <a:spcPct val="115000"/>
                        </a:lnSpc>
                      </a:pPr>
                      <a:endParaRPr lang="tr-T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gridSpan="2">
                  <a:txBody>
                    <a:bodyPr/>
                    <a:lstStyle/>
                    <a:p>
                      <a:endParaRPr lang="tr-TR" dirty="0"/>
                    </a:p>
                  </a:txBody>
                  <a:tcPr marL="44450" marR="44450" marT="0" marB="0" anchor="b">
                    <a:lnL>
                      <a:noFill/>
                    </a:lnL>
                    <a:lnR>
                      <a:noFill/>
                    </a:lnR>
                    <a:lnT>
                      <a:noFill/>
                    </a:lnT>
                    <a:lnB>
                      <a:noFill/>
                    </a:lnB>
                  </a:tcPr>
                </a:tc>
                <a:tc hMerge="1">
                  <a:txBody>
                    <a:bodyPr/>
                    <a:lstStyle/>
                    <a:p>
                      <a:endParaRPr lang="tr-TR"/>
                    </a:p>
                  </a:txBody>
                  <a:tcPr/>
                </a:tc>
                <a:tc>
                  <a:txBody>
                    <a:bodyPr/>
                    <a:lstStyle/>
                    <a:p>
                      <a:pPr>
                        <a:lnSpc>
                          <a:spcPct val="115000"/>
                        </a:lnSpc>
                        <a:spcAft>
                          <a:spcPts val="10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2503607909"/>
                  </a:ext>
                </a:extLst>
              </a:tr>
              <a:tr h="249927">
                <a:tc>
                  <a:txBody>
                    <a:bodyPr/>
                    <a:lstStyle/>
                    <a:p>
                      <a:pPr>
                        <a:lnSpc>
                          <a:spcPct val="115000"/>
                        </a:lnSpc>
                      </a:pPr>
                      <a:endParaRPr lang="tr-T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gridSpan="2">
                  <a:txBody>
                    <a:bodyPr/>
                    <a:lstStyle/>
                    <a:p>
                      <a:endParaRPr lang="tr-TR"/>
                    </a:p>
                  </a:txBody>
                  <a:tcPr marL="44450" marR="44450" marT="0" marB="0" anchor="b">
                    <a:lnL>
                      <a:noFill/>
                    </a:lnL>
                    <a:lnR>
                      <a:noFill/>
                    </a:lnR>
                    <a:lnT>
                      <a:noFill/>
                    </a:lnT>
                    <a:lnB>
                      <a:noFill/>
                    </a:lnB>
                  </a:tcPr>
                </a:tc>
                <a:tc hMerge="1">
                  <a:txBody>
                    <a:bodyPr/>
                    <a:lstStyle/>
                    <a:p>
                      <a:endParaRPr lang="tr-TR"/>
                    </a:p>
                  </a:txBody>
                  <a:tcPr/>
                </a:tc>
                <a:tc>
                  <a:txBody>
                    <a:bodyPr/>
                    <a:lstStyle/>
                    <a:p>
                      <a:pPr>
                        <a:lnSpc>
                          <a:spcPct val="115000"/>
                        </a:lnSpc>
                        <a:spcAft>
                          <a:spcPts val="10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1666223022"/>
                  </a:ext>
                </a:extLst>
              </a:tr>
              <a:tr h="523824">
                <a:tc>
                  <a:txBody>
                    <a:bodyPr/>
                    <a:lstStyle/>
                    <a:p>
                      <a:pPr>
                        <a:lnSpc>
                          <a:spcPct val="115000"/>
                        </a:lnSpc>
                      </a:pPr>
                      <a:endParaRPr lang="tr-T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tr-T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nSpc>
                          <a:spcPct val="115000"/>
                        </a:lnSpc>
                        <a:spcAft>
                          <a:spcPts val="10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1724066098"/>
                  </a:ext>
                </a:extLst>
              </a:tr>
              <a:tr h="631718">
                <a:tc>
                  <a:txBody>
                    <a:bodyPr/>
                    <a:lstStyle/>
                    <a:p>
                      <a:pPr>
                        <a:lnSpc>
                          <a:spcPct val="115000"/>
                        </a:lnSpc>
                        <a:spcAft>
                          <a:spcPts val="0"/>
                        </a:spcAft>
                      </a:pPr>
                      <a:r>
                        <a:rPr lang="tr-TR" sz="2000" dirty="0" err="1">
                          <a:effectLst/>
                          <a:latin typeface="Arial" panose="020B0604020202020204" pitchFamily="34" charset="0"/>
                          <a:ea typeface="Times New Roman" panose="02020603050405020304" pitchFamily="18" charset="0"/>
                          <a:cs typeface="Times New Roman" panose="02020603050405020304" pitchFamily="18" charset="0"/>
                        </a:rPr>
                        <a:t>Questions</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F305"/>
                    </a:solidFill>
                  </a:tcPr>
                </a:tc>
                <a:tc gridSpan="2">
                  <a:txBody>
                    <a:bodyPr/>
                    <a:lstStyle/>
                    <a:p>
                      <a:pPr>
                        <a:lnSpc>
                          <a:spcPct val="115000"/>
                        </a:lnSpc>
                        <a:spcAft>
                          <a:spcPts val="0"/>
                        </a:spcAft>
                      </a:pPr>
                      <a:r>
                        <a:rPr lang="tr-TR" sz="2000" dirty="0" err="1">
                          <a:effectLst/>
                          <a:latin typeface="Arial" panose="020B0604020202020204" pitchFamily="34" charset="0"/>
                          <a:ea typeface="Times New Roman" panose="02020603050405020304" pitchFamily="18" charset="0"/>
                          <a:cs typeface="Times New Roman" panose="02020603050405020304" pitchFamily="18" charset="0"/>
                        </a:rPr>
                        <a:t>Subjects</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tr-TR"/>
                    </a:p>
                  </a:txBody>
                  <a:tcPr/>
                </a:tc>
                <a:tc>
                  <a:txBody>
                    <a:bodyPr/>
                    <a:lstStyle/>
                    <a:p>
                      <a:pPr>
                        <a:lnSpc>
                          <a:spcPct val="115000"/>
                        </a:lnSpc>
                        <a:spcAft>
                          <a:spcPts val="10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54765699"/>
                  </a:ext>
                </a:extLst>
              </a:tr>
              <a:tr h="420826">
                <a:tc>
                  <a:txBody>
                    <a:bodyPr/>
                    <a:lstStyle/>
                    <a:p>
                      <a:pPr>
                        <a:lnSpc>
                          <a:spcPct val="115000"/>
                        </a:lnSpc>
                        <a:spcAft>
                          <a:spcPts val="0"/>
                        </a:spcAft>
                      </a:pPr>
                      <a:r>
                        <a:rPr lang="tr-TR" sz="2000" dirty="0" smtClean="0">
                          <a:effectLst/>
                          <a:latin typeface="Arial" panose="020B0604020202020204" pitchFamily="34" charset="0"/>
                          <a:ea typeface="Calibri" panose="020F0502020204030204" pitchFamily="34" charset="0"/>
                          <a:cs typeface="Times New Roman" panose="02020603050405020304" pitchFamily="18" charset="0"/>
                        </a:rPr>
                        <a:t>99</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F305"/>
                    </a:solidFill>
                  </a:tcPr>
                </a:tc>
                <a:tc gridSpan="2">
                  <a:txBody>
                    <a:bodyPr/>
                    <a:lstStyle/>
                    <a:p>
                      <a:pPr>
                        <a:lnSpc>
                          <a:spcPct val="115000"/>
                        </a:lnSpc>
                        <a:spcAft>
                          <a:spcPts val="0"/>
                        </a:spcAft>
                      </a:pPr>
                      <a:r>
                        <a:rPr lang="tr-TR" sz="2800" dirty="0" smtClean="0">
                          <a:effectLst/>
                          <a:latin typeface="Calibri" panose="020F0502020204030204" pitchFamily="34" charset="0"/>
                          <a:ea typeface="Calibri" panose="020F0502020204030204" pitchFamily="34" charset="0"/>
                          <a:cs typeface="Times New Roman" panose="02020603050405020304" pitchFamily="18" charset="0"/>
                        </a:rPr>
                        <a:t>270</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tr-TR"/>
                    </a:p>
                  </a:txBody>
                  <a:tcPr/>
                </a:tc>
                <a:tc>
                  <a:txBody>
                    <a:bodyPr/>
                    <a:lstStyle/>
                    <a:p>
                      <a:pPr>
                        <a:lnSpc>
                          <a:spcPct val="115000"/>
                        </a:lnSpc>
                        <a:spcAft>
                          <a:spcPts val="10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12089872"/>
                  </a:ext>
                </a:extLst>
              </a:tr>
            </a:tbl>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299158622"/>
              </p:ext>
            </p:extLst>
          </p:nvPr>
        </p:nvGraphicFramePr>
        <p:xfrm>
          <a:off x="292231" y="2403834"/>
          <a:ext cx="6625927" cy="2969379"/>
        </p:xfrm>
        <a:graphic>
          <a:graphicData uri="http://schemas.openxmlformats.org/drawingml/2006/table">
            <a:tbl>
              <a:tblPr/>
              <a:tblGrid>
                <a:gridCol w="4566181">
                  <a:extLst>
                    <a:ext uri="{9D8B030D-6E8A-4147-A177-3AD203B41FA5}">
                      <a16:colId xmlns:a16="http://schemas.microsoft.com/office/drawing/2014/main" val="2488292509"/>
                    </a:ext>
                  </a:extLst>
                </a:gridCol>
                <a:gridCol w="2059746">
                  <a:extLst>
                    <a:ext uri="{9D8B030D-6E8A-4147-A177-3AD203B41FA5}">
                      <a16:colId xmlns:a16="http://schemas.microsoft.com/office/drawing/2014/main" val="2026635494"/>
                    </a:ext>
                  </a:extLst>
                </a:gridCol>
              </a:tblGrid>
              <a:tr h="424197">
                <a:tc>
                  <a:txBody>
                    <a:bodyPr/>
                    <a:lstStyle/>
                    <a:p>
                      <a:pPr algn="l" fontAlgn="ctr"/>
                      <a:r>
                        <a:rPr lang="tr-TR" sz="1800" b="1" i="0" u="none" strike="noStrike" dirty="0" err="1">
                          <a:solidFill>
                            <a:srgbClr val="000000"/>
                          </a:solidFill>
                          <a:effectLst/>
                          <a:latin typeface="Calibri" panose="020F0502020204030204" pitchFamily="34" charset="0"/>
                        </a:rPr>
                        <a:t>Cronbach's</a:t>
                      </a:r>
                      <a:r>
                        <a:rPr lang="tr-TR" sz="1800" b="1" i="0" u="none" strike="noStrike" dirty="0">
                          <a:solidFill>
                            <a:srgbClr val="000000"/>
                          </a:solidFill>
                          <a:effectLst/>
                          <a:latin typeface="Calibri" panose="020F0502020204030204" pitchFamily="34" charset="0"/>
                        </a:rPr>
                        <a:t> Alpha</a:t>
                      </a:r>
                    </a:p>
                  </a:txBody>
                  <a:tcPr marL="6350" marR="6350" marT="63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2000" b="1" i="0" u="none" strike="noStrike" dirty="0">
                          <a:solidFill>
                            <a:srgbClr val="000000"/>
                          </a:solidFill>
                          <a:effectLst/>
                          <a:latin typeface="Calibri" panose="020F0502020204030204" pitchFamily="34" charset="0"/>
                        </a:rPr>
                        <a:t>0,83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738467"/>
                  </a:ext>
                </a:extLst>
              </a:tr>
              <a:tr h="424197">
                <a:tc>
                  <a:txBody>
                    <a:bodyPr/>
                    <a:lstStyle/>
                    <a:p>
                      <a:pPr algn="l" fontAlgn="ctr"/>
                      <a:r>
                        <a:rPr lang="tr-TR" sz="1800" b="1" i="0" u="none" strike="noStrike" dirty="0" err="1">
                          <a:solidFill>
                            <a:srgbClr val="000000"/>
                          </a:solidFill>
                          <a:effectLst/>
                          <a:latin typeface="Calibri" panose="020F0502020204030204" pitchFamily="34" charset="0"/>
                        </a:rPr>
                        <a:t>Split-Half</a:t>
                      </a:r>
                      <a:r>
                        <a:rPr lang="tr-TR" sz="1800" b="1" i="0" u="none" strike="noStrike" dirty="0">
                          <a:solidFill>
                            <a:srgbClr val="000000"/>
                          </a:solidFill>
                          <a:effectLst/>
                          <a:latin typeface="Calibri" panose="020F0502020204030204" pitchFamily="34" charset="0"/>
                        </a:rPr>
                        <a:t> (</a:t>
                      </a:r>
                      <a:r>
                        <a:rPr lang="tr-TR" sz="1800" b="1" i="0" u="none" strike="noStrike" dirty="0" err="1">
                          <a:solidFill>
                            <a:srgbClr val="000000"/>
                          </a:solidFill>
                          <a:effectLst/>
                          <a:latin typeface="Calibri" panose="020F0502020204030204" pitchFamily="34" charset="0"/>
                        </a:rPr>
                        <a:t>odd-even</a:t>
                      </a:r>
                      <a:r>
                        <a:rPr lang="tr-TR" sz="1800" b="1" i="0" u="none" strike="noStrike" dirty="0">
                          <a:solidFill>
                            <a:srgbClr val="000000"/>
                          </a:solidFill>
                          <a:effectLst/>
                          <a:latin typeface="Calibri" panose="020F0502020204030204" pitchFamily="34" charset="0"/>
                        </a:rPr>
                        <a:t>) </a:t>
                      </a:r>
                      <a:r>
                        <a:rPr lang="tr-TR" sz="1800" b="1" i="0" u="none" strike="noStrike" dirty="0" err="1">
                          <a:solidFill>
                            <a:srgbClr val="000000"/>
                          </a:solidFill>
                          <a:effectLst/>
                          <a:latin typeface="Calibri" panose="020F0502020204030204" pitchFamily="34" charset="0"/>
                        </a:rPr>
                        <a:t>Correlation</a:t>
                      </a:r>
                      <a:endParaRPr lang="tr-TR" sz="18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2000" b="1" i="0" u="none" strike="noStrike" dirty="0">
                          <a:solidFill>
                            <a:srgbClr val="000000"/>
                          </a:solidFill>
                          <a:effectLst/>
                          <a:latin typeface="Calibri" panose="020F0502020204030204" pitchFamily="34" charset="0"/>
                        </a:rPr>
                        <a:t>0,72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2797950"/>
                  </a:ext>
                </a:extLst>
              </a:tr>
              <a:tr h="424197">
                <a:tc>
                  <a:txBody>
                    <a:bodyPr/>
                    <a:lstStyle/>
                    <a:p>
                      <a:pPr algn="l" fontAlgn="ctr"/>
                      <a:r>
                        <a:rPr lang="tr-TR" sz="1800" b="1" i="0" u="none" strike="noStrike" dirty="0" err="1">
                          <a:solidFill>
                            <a:srgbClr val="000000"/>
                          </a:solidFill>
                          <a:effectLst/>
                          <a:latin typeface="Calibri" panose="020F0502020204030204" pitchFamily="34" charset="0"/>
                        </a:rPr>
                        <a:t>Spearman</a:t>
                      </a:r>
                      <a:r>
                        <a:rPr lang="tr-TR" sz="1800" b="1" i="0" u="none" strike="noStrike" dirty="0">
                          <a:solidFill>
                            <a:srgbClr val="000000"/>
                          </a:solidFill>
                          <a:effectLst/>
                          <a:latin typeface="Calibri" panose="020F0502020204030204" pitchFamily="34" charset="0"/>
                        </a:rPr>
                        <a:t>-Brown </a:t>
                      </a:r>
                      <a:r>
                        <a:rPr lang="tr-TR" sz="1800" b="1" i="0" u="none" strike="noStrike" dirty="0" err="1">
                          <a:solidFill>
                            <a:srgbClr val="000000"/>
                          </a:solidFill>
                          <a:effectLst/>
                          <a:latin typeface="Calibri" panose="020F0502020204030204" pitchFamily="34" charset="0"/>
                        </a:rPr>
                        <a:t>Prophecy</a:t>
                      </a:r>
                      <a:endParaRPr lang="tr-TR" sz="18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tr-TR" sz="2000" b="1" i="0" u="none" strike="noStrike" dirty="0">
                          <a:solidFill>
                            <a:srgbClr val="000000"/>
                          </a:solidFill>
                          <a:effectLst/>
                          <a:latin typeface="Calibri" panose="020F0502020204030204" pitchFamily="34" charset="0"/>
                        </a:rPr>
                        <a:t>0,83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3285493"/>
                  </a:ext>
                </a:extLst>
              </a:tr>
              <a:tr h="424197">
                <a:tc>
                  <a:txBody>
                    <a:bodyPr/>
                    <a:lstStyle/>
                    <a:p>
                      <a:pPr algn="l" fontAlgn="ctr"/>
                      <a:r>
                        <a:rPr lang="tr-TR" sz="1800" b="1" i="0" u="none" strike="noStrike" dirty="0" err="1">
                          <a:solidFill>
                            <a:srgbClr val="000000"/>
                          </a:solidFill>
                          <a:effectLst/>
                          <a:latin typeface="Calibri" panose="020F0502020204030204" pitchFamily="34" charset="0"/>
                        </a:rPr>
                        <a:t>Mean</a:t>
                      </a:r>
                      <a:r>
                        <a:rPr lang="tr-TR" sz="1800" b="1" i="0" u="none" strike="noStrike" dirty="0">
                          <a:solidFill>
                            <a:srgbClr val="000000"/>
                          </a:solidFill>
                          <a:effectLst/>
                          <a:latin typeface="Calibri" panose="020F0502020204030204" pitchFamily="34" charset="0"/>
                        </a:rPr>
                        <a:t> </a:t>
                      </a:r>
                      <a:r>
                        <a:rPr lang="tr-TR" sz="1800" b="1" i="0" u="none" strike="noStrike" dirty="0" err="1">
                          <a:solidFill>
                            <a:srgbClr val="000000"/>
                          </a:solidFill>
                          <a:effectLst/>
                          <a:latin typeface="Calibri" panose="020F0502020204030204" pitchFamily="34" charset="0"/>
                        </a:rPr>
                        <a:t>for</a:t>
                      </a:r>
                      <a:r>
                        <a:rPr lang="tr-TR" sz="1800" b="1" i="0" u="none" strike="noStrike" dirty="0">
                          <a:solidFill>
                            <a:srgbClr val="000000"/>
                          </a:solidFill>
                          <a:effectLst/>
                          <a:latin typeface="Calibri" panose="020F0502020204030204" pitchFamily="34" charset="0"/>
                        </a:rPr>
                        <a:t> Test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ctr" fontAlgn="ctr"/>
                      <a:r>
                        <a:rPr lang="tr-TR" sz="2000" b="1" i="0" u="none" strike="noStrike" dirty="0">
                          <a:solidFill>
                            <a:srgbClr val="000000"/>
                          </a:solidFill>
                          <a:effectLst/>
                          <a:latin typeface="Calibri" panose="020F0502020204030204" pitchFamily="34" charset="0"/>
                        </a:rPr>
                        <a:t>74,29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5295990"/>
                  </a:ext>
                </a:extLst>
              </a:tr>
              <a:tr h="424197">
                <a:tc>
                  <a:txBody>
                    <a:bodyPr/>
                    <a:lstStyle/>
                    <a:p>
                      <a:pPr algn="l" fontAlgn="ctr"/>
                      <a:r>
                        <a:rPr lang="tr-TR" sz="1800" b="1" i="0" u="none" strike="noStrike" dirty="0">
                          <a:solidFill>
                            <a:srgbClr val="000000"/>
                          </a:solidFill>
                          <a:effectLst/>
                          <a:latin typeface="Calibri" panose="020F0502020204030204" pitchFamily="34" charset="0"/>
                        </a:rPr>
                        <a:t>Standard </a:t>
                      </a:r>
                      <a:r>
                        <a:rPr lang="tr-TR" sz="1800" b="1" i="0" u="none" strike="noStrike" dirty="0" err="1">
                          <a:solidFill>
                            <a:srgbClr val="000000"/>
                          </a:solidFill>
                          <a:effectLst/>
                          <a:latin typeface="Calibri" panose="020F0502020204030204" pitchFamily="34" charset="0"/>
                        </a:rPr>
                        <a:t>Deviation</a:t>
                      </a:r>
                      <a:r>
                        <a:rPr lang="tr-TR" sz="1800" b="1" i="0" u="none" strike="noStrike" dirty="0">
                          <a:solidFill>
                            <a:srgbClr val="000000"/>
                          </a:solidFill>
                          <a:effectLst/>
                          <a:latin typeface="Calibri" panose="020F0502020204030204" pitchFamily="34" charset="0"/>
                        </a:rPr>
                        <a:t> </a:t>
                      </a:r>
                      <a:r>
                        <a:rPr lang="tr-TR" sz="1800" b="1" i="0" u="none" strike="noStrike" dirty="0" err="1">
                          <a:solidFill>
                            <a:srgbClr val="000000"/>
                          </a:solidFill>
                          <a:effectLst/>
                          <a:latin typeface="Calibri" panose="020F0502020204030204" pitchFamily="34" charset="0"/>
                        </a:rPr>
                        <a:t>for</a:t>
                      </a:r>
                      <a:r>
                        <a:rPr lang="tr-TR" sz="1800" b="1" i="0" u="none" strike="noStrike" dirty="0">
                          <a:solidFill>
                            <a:srgbClr val="000000"/>
                          </a:solidFill>
                          <a:effectLst/>
                          <a:latin typeface="Calibri" panose="020F0502020204030204" pitchFamily="34" charset="0"/>
                        </a:rPr>
                        <a:t> Test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tr-TR" sz="2000" b="1" i="0" u="none" strike="noStrike" dirty="0">
                          <a:solidFill>
                            <a:srgbClr val="000000"/>
                          </a:solidFill>
                          <a:effectLst/>
                          <a:latin typeface="Calibri" panose="020F0502020204030204" pitchFamily="34" charset="0"/>
                        </a:rPr>
                        <a:t>8,84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909315"/>
                  </a:ext>
                </a:extLst>
              </a:tr>
              <a:tr h="424197">
                <a:tc>
                  <a:txBody>
                    <a:bodyPr/>
                    <a:lstStyle/>
                    <a:p>
                      <a:pPr algn="l" fontAlgn="ctr"/>
                      <a:r>
                        <a:rPr lang="tr-TR" sz="1800" b="1" i="0" u="none" strike="noStrike" dirty="0">
                          <a:solidFill>
                            <a:srgbClr val="000000"/>
                          </a:solidFill>
                          <a:effectLst/>
                          <a:latin typeface="Calibri" panose="020F0502020204030204" pitchFamily="34" charset="0"/>
                        </a:rPr>
                        <a:t>KR21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FF"/>
                    </a:solidFill>
                  </a:tcPr>
                </a:tc>
                <a:tc>
                  <a:txBody>
                    <a:bodyPr/>
                    <a:lstStyle/>
                    <a:p>
                      <a:pPr algn="ctr" fontAlgn="ctr"/>
                      <a:r>
                        <a:rPr lang="tr-TR" sz="2000" b="1" i="0" u="none" strike="noStrike" dirty="0">
                          <a:solidFill>
                            <a:srgbClr val="000000"/>
                          </a:solidFill>
                          <a:effectLst/>
                          <a:latin typeface="Calibri" panose="020F0502020204030204" pitchFamily="34" charset="0"/>
                        </a:rPr>
                        <a:t>0,77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022221"/>
                  </a:ext>
                </a:extLst>
              </a:tr>
              <a:tr h="424197">
                <a:tc>
                  <a:txBody>
                    <a:bodyPr/>
                    <a:lstStyle/>
                    <a:p>
                      <a:pPr algn="l" fontAlgn="ctr"/>
                      <a:r>
                        <a:rPr lang="tr-TR" sz="1200" b="1" i="0" u="none" strike="noStrike">
                          <a:solidFill>
                            <a:srgbClr val="000000"/>
                          </a:solidFill>
                          <a:effectLst/>
                          <a:latin typeface="Calibri" panose="020F0502020204030204" pitchFamily="34" charset="0"/>
                        </a:rPr>
                        <a:t>KR20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ctr" fontAlgn="ctr"/>
                      <a:r>
                        <a:rPr lang="tr-TR" sz="2000" b="1" i="0" u="none" strike="noStrike" dirty="0">
                          <a:solidFill>
                            <a:srgbClr val="000000"/>
                          </a:solidFill>
                          <a:effectLst/>
                          <a:latin typeface="Calibri" panose="020F0502020204030204" pitchFamily="34" charset="0"/>
                        </a:rPr>
                        <a:t>0,83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4007280"/>
                  </a:ext>
                </a:extLst>
              </a:tr>
            </a:tbl>
          </a:graphicData>
        </a:graphic>
      </p:graphicFrame>
    </p:spTree>
    <p:extLst>
      <p:ext uri="{BB962C8B-B14F-4D97-AF65-F5344CB8AC3E}">
        <p14:creationId xmlns:p14="http://schemas.microsoft.com/office/powerpoint/2010/main" val="4030556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SINAV ZORLUK İNDEKSİ </a:t>
            </a: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62999465"/>
              </p:ext>
            </p:extLst>
          </p:nvPr>
        </p:nvGraphicFramePr>
        <p:xfrm>
          <a:off x="609600" y="1828797"/>
          <a:ext cx="10633656" cy="4655408"/>
        </p:xfrm>
        <a:graphic>
          <a:graphicData uri="http://schemas.openxmlformats.org/drawingml/2006/table">
            <a:tbl>
              <a:tblPr firstRow="1" firstCol="1" bandRow="1"/>
              <a:tblGrid>
                <a:gridCol w="5339598">
                  <a:extLst>
                    <a:ext uri="{9D8B030D-6E8A-4147-A177-3AD203B41FA5}">
                      <a16:colId xmlns:a16="http://schemas.microsoft.com/office/drawing/2014/main" val="20000"/>
                    </a:ext>
                  </a:extLst>
                </a:gridCol>
                <a:gridCol w="2426670">
                  <a:extLst>
                    <a:ext uri="{9D8B030D-6E8A-4147-A177-3AD203B41FA5}">
                      <a16:colId xmlns:a16="http://schemas.microsoft.com/office/drawing/2014/main" val="20001"/>
                    </a:ext>
                  </a:extLst>
                </a:gridCol>
                <a:gridCol w="2867388">
                  <a:extLst>
                    <a:ext uri="{9D8B030D-6E8A-4147-A177-3AD203B41FA5}">
                      <a16:colId xmlns:a16="http://schemas.microsoft.com/office/drawing/2014/main" val="20002"/>
                    </a:ext>
                  </a:extLst>
                </a:gridCol>
              </a:tblGrid>
              <a:tr h="438847">
                <a:tc>
                  <a:txBody>
                    <a:bodyPr/>
                    <a:lstStyle/>
                    <a:p>
                      <a:pPr algn="l"/>
                      <a:endParaRPr lang="tr-TR"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Zorluk indeksi</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Yorum</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9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effectLst/>
                          <a:latin typeface="Cambria" panose="02040503050406030204" pitchFamily="18" charset="0"/>
                          <a:ea typeface="Cambria" panose="02040503050406030204" pitchFamily="18" charset="0"/>
                        </a:rPr>
                        <a:t>2024-2025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mn-lt"/>
                          <a:ea typeface="Calibri" panose="020F0502020204030204" pitchFamily="34" charset="0"/>
                          <a:cs typeface="Times New Roman" panose="02020603050405020304" pitchFamily="18" charset="0"/>
                        </a:rPr>
                        <a:t>74,35</a:t>
                      </a:r>
                      <a:endParaRPr lang="tr-TR" sz="24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mn-lt"/>
                          <a:ea typeface="Calibri" panose="020F0502020204030204" pitchFamily="34" charset="0"/>
                          <a:cs typeface="Times New Roman" panose="02020603050405020304" pitchFamily="18" charset="0"/>
                        </a:rPr>
                        <a:t>KOLAY</a:t>
                      </a:r>
                      <a:endParaRPr lang="tr-TR" sz="24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913533"/>
                  </a:ext>
                </a:extLst>
              </a:tr>
              <a:tr h="549128">
                <a:tc>
                  <a:txBody>
                    <a:bodyPr/>
                    <a:lstStyle/>
                    <a:p>
                      <a:pPr algn="l"/>
                      <a:r>
                        <a:rPr lang="tr-TR" sz="2400" b="1" dirty="0" smtClean="0">
                          <a:effectLst/>
                          <a:latin typeface="Cambria" panose="02040503050406030204" pitchFamily="18" charset="0"/>
                          <a:ea typeface="Cambria" panose="02040503050406030204" pitchFamily="18" charset="0"/>
                        </a:rPr>
                        <a:t>2023-2024</a:t>
                      </a:r>
                      <a:endParaRPr lang="tr-TR" sz="2400" b="1" dirty="0">
                        <a:effectLst/>
                        <a:latin typeface="Cambria" panose="02040503050406030204" pitchFamily="18" charset="0"/>
                        <a:ea typeface="Cambria" panose="020405030504060302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mn-lt"/>
                          <a:ea typeface="Calibri" panose="020F0502020204030204" pitchFamily="34" charset="0"/>
                          <a:cs typeface="Times New Roman" panose="02020603050405020304" pitchFamily="18" charset="0"/>
                        </a:rPr>
                        <a:t>71,34</a:t>
                      </a:r>
                      <a:endParaRPr lang="tr-TR" sz="24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mn-lt"/>
                          <a:ea typeface="Calibri" panose="020F0502020204030204" pitchFamily="34" charset="0"/>
                          <a:cs typeface="Times New Roman" panose="02020603050405020304" pitchFamily="18" charset="0"/>
                        </a:rPr>
                        <a:t>KOLAY</a:t>
                      </a:r>
                      <a:endParaRPr lang="tr-TR" sz="24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1940075"/>
                  </a:ext>
                </a:extLst>
              </a:tr>
              <a:tr h="623661">
                <a:tc>
                  <a:txBody>
                    <a:bodyPr/>
                    <a:lstStyle/>
                    <a:p>
                      <a:pPr algn="l">
                        <a:lnSpc>
                          <a:spcPct val="115000"/>
                        </a:lnSpc>
                        <a:spcAft>
                          <a:spcPts val="0"/>
                        </a:spcAft>
                      </a:pPr>
                      <a:r>
                        <a:rPr lang="tr-TR" sz="2400" b="1" dirty="0" smtClean="0">
                          <a:effectLst/>
                          <a:latin typeface="Cambria" panose="02040503050406030204" pitchFamily="18" charset="0"/>
                          <a:ea typeface="Times New Roman" panose="02020603050405020304" pitchFamily="18" charset="0"/>
                          <a:cs typeface="Times New Roman" panose="02020603050405020304" pitchFamily="18" charset="0"/>
                        </a:rPr>
                        <a:t>2022-2023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solidFill>
                            <a:schemeClr val="tx1"/>
                          </a:solidFill>
                          <a:effectLst/>
                          <a:latin typeface="+mn-lt"/>
                          <a:ea typeface="Calibri" panose="020F0502020204030204" pitchFamily="34" charset="0"/>
                          <a:cs typeface="Times New Roman" panose="02020603050405020304" pitchFamily="18" charset="0"/>
                        </a:rPr>
                        <a:t>81,6</a:t>
                      </a:r>
                      <a:endParaRPr lang="tr-TR" sz="24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solidFill>
                            <a:schemeClr val="tx1"/>
                          </a:solidFill>
                          <a:effectLst/>
                          <a:latin typeface="+mn-lt"/>
                          <a:ea typeface="Calibri" panose="020F0502020204030204" pitchFamily="34" charset="0"/>
                          <a:cs typeface="Times New Roman" panose="02020603050405020304" pitchFamily="18" charset="0"/>
                        </a:rPr>
                        <a:t>ÇOK</a:t>
                      </a:r>
                      <a:r>
                        <a:rPr lang="tr-TR" sz="2400" b="1" baseline="0" dirty="0" smtClean="0">
                          <a:solidFill>
                            <a:schemeClr val="tx1"/>
                          </a:solidFill>
                          <a:effectLst/>
                          <a:latin typeface="+mn-lt"/>
                          <a:ea typeface="Calibri" panose="020F0502020204030204" pitchFamily="34" charset="0"/>
                          <a:cs typeface="Times New Roman" panose="02020603050405020304" pitchFamily="18" charset="0"/>
                        </a:rPr>
                        <a:t> KOLAY</a:t>
                      </a:r>
                      <a:endParaRPr lang="tr-TR" sz="24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1"/>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2021-2022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76,7</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2020-2021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ONLİNE</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Calibri" panose="020F0502020204030204" pitchFamily="34" charset="0"/>
                          <a:cs typeface="Times New Roman" panose="02020603050405020304" pitchFamily="18" charset="0"/>
                        </a:rPr>
                        <a:t>ONLİNE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r h="623661">
                <a:tc>
                  <a:txBody>
                    <a:bodyPr/>
                    <a:lstStyle/>
                    <a:p>
                      <a:pPr algn="l">
                        <a:lnSpc>
                          <a:spcPct val="115000"/>
                        </a:lnSpc>
                        <a:spcAft>
                          <a:spcPts val="0"/>
                        </a:spcAft>
                      </a:pPr>
                      <a:r>
                        <a:rPr lang="tr-TR" sz="2400" b="1">
                          <a:effectLst/>
                          <a:latin typeface="Cambria" panose="02040503050406030204" pitchFamily="18" charset="0"/>
                          <a:ea typeface="Times New Roman" panose="02020603050405020304" pitchFamily="18" charset="0"/>
                          <a:cs typeface="Times New Roman" panose="02020603050405020304" pitchFamily="18" charset="0"/>
                        </a:rPr>
                        <a:t>2019-2020</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ONLİNE </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ONLİNE</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2018-2019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72,5</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KOLAY</a:t>
                      </a:r>
                      <a:endParaRPr lang="tr-TR" sz="24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17847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995356861"/>
              </p:ext>
            </p:extLst>
          </p:nvPr>
        </p:nvGraphicFramePr>
        <p:xfrm>
          <a:off x="368970" y="256674"/>
          <a:ext cx="11341768" cy="6052033"/>
        </p:xfrm>
        <a:graphic>
          <a:graphicData uri="http://schemas.openxmlformats.org/drawingml/2006/table">
            <a:tbl>
              <a:tblPr>
                <a:tableStyleId>{5C22544A-7EE6-4342-B048-85BDC9FD1C3A}</a:tableStyleId>
              </a:tblPr>
              <a:tblGrid>
                <a:gridCol w="2835442">
                  <a:extLst>
                    <a:ext uri="{9D8B030D-6E8A-4147-A177-3AD203B41FA5}">
                      <a16:colId xmlns:a16="http://schemas.microsoft.com/office/drawing/2014/main" val="3550155407"/>
                    </a:ext>
                  </a:extLst>
                </a:gridCol>
                <a:gridCol w="1417721">
                  <a:extLst>
                    <a:ext uri="{9D8B030D-6E8A-4147-A177-3AD203B41FA5}">
                      <a16:colId xmlns:a16="http://schemas.microsoft.com/office/drawing/2014/main" val="2977609863"/>
                    </a:ext>
                  </a:extLst>
                </a:gridCol>
                <a:gridCol w="1417721">
                  <a:extLst>
                    <a:ext uri="{9D8B030D-6E8A-4147-A177-3AD203B41FA5}">
                      <a16:colId xmlns:a16="http://schemas.microsoft.com/office/drawing/2014/main" val="1914084118"/>
                    </a:ext>
                  </a:extLst>
                </a:gridCol>
                <a:gridCol w="1417721">
                  <a:extLst>
                    <a:ext uri="{9D8B030D-6E8A-4147-A177-3AD203B41FA5}">
                      <a16:colId xmlns:a16="http://schemas.microsoft.com/office/drawing/2014/main" val="1871439673"/>
                    </a:ext>
                  </a:extLst>
                </a:gridCol>
                <a:gridCol w="1417721">
                  <a:extLst>
                    <a:ext uri="{9D8B030D-6E8A-4147-A177-3AD203B41FA5}">
                      <a16:colId xmlns:a16="http://schemas.microsoft.com/office/drawing/2014/main" val="352769945"/>
                    </a:ext>
                  </a:extLst>
                </a:gridCol>
                <a:gridCol w="1417721">
                  <a:extLst>
                    <a:ext uri="{9D8B030D-6E8A-4147-A177-3AD203B41FA5}">
                      <a16:colId xmlns:a16="http://schemas.microsoft.com/office/drawing/2014/main" val="2111210211"/>
                    </a:ext>
                  </a:extLst>
                </a:gridCol>
                <a:gridCol w="1417721">
                  <a:extLst>
                    <a:ext uri="{9D8B030D-6E8A-4147-A177-3AD203B41FA5}">
                      <a16:colId xmlns:a16="http://schemas.microsoft.com/office/drawing/2014/main" val="4182997913"/>
                    </a:ext>
                  </a:extLst>
                </a:gridCol>
              </a:tblGrid>
              <a:tr h="519045">
                <a:tc gridSpan="7">
                  <a:txBody>
                    <a:bodyPr/>
                    <a:lstStyle/>
                    <a:p>
                      <a:pPr algn="ctr" fontAlgn="b"/>
                      <a:r>
                        <a:rPr lang="tr-TR" sz="2000" b="1" u="none" strike="noStrike" dirty="0">
                          <a:effectLst/>
                        </a:rPr>
                        <a:t>SINAV AYIRT EDİCİLİK İNDEKSİ </a:t>
                      </a:r>
                      <a:endParaRPr lang="tr-TR" sz="2000" b="1" i="0" u="none" strike="noStrike" dirty="0">
                        <a:effectLst/>
                        <a:latin typeface="Times New Roman" panose="02020603050405020304" pitchFamily="18" charset="0"/>
                      </a:endParaRPr>
                    </a:p>
                  </a:txBody>
                  <a:tcPr marL="0" marR="0" marT="0" marB="0" anchor="b">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00584814"/>
                  </a:ext>
                </a:extLst>
              </a:tr>
              <a:tr h="949109">
                <a:tc>
                  <a:txBody>
                    <a:bodyPr/>
                    <a:lstStyle/>
                    <a:p>
                      <a:pPr algn="l" fontAlgn="ctr"/>
                      <a:r>
                        <a:rPr lang="tr-TR" sz="2000" b="1" u="none" strike="noStrike" dirty="0">
                          <a:effectLst/>
                        </a:rPr>
                        <a:t>Sorunun Niteliği </a:t>
                      </a:r>
                      <a:br>
                        <a:rPr lang="tr-TR" sz="2000" b="1" u="none" strike="noStrike" dirty="0">
                          <a:effectLst/>
                        </a:rPr>
                      </a:br>
                      <a:r>
                        <a:rPr lang="tr-TR" sz="2000" b="1" u="none" strike="noStrike" dirty="0">
                          <a:effectLst/>
                        </a:rPr>
                        <a:t>(Ayırt Edicilik)</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Sayı</a:t>
                      </a:r>
                      <a:br>
                        <a:rPr lang="tr-TR" sz="2000" b="1" u="none" strike="noStrike" dirty="0">
                          <a:effectLst/>
                        </a:rPr>
                      </a:b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Çok Kolay</a:t>
                      </a:r>
                      <a:br>
                        <a:rPr lang="tr-TR" sz="2000" b="1" u="none" strike="noStrike" dirty="0">
                          <a:effectLst/>
                        </a:rPr>
                      </a:b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Kolay</a:t>
                      </a:r>
                      <a:br>
                        <a:rPr lang="tr-TR" sz="2000" b="1" u="none" strike="noStrike" dirty="0">
                          <a:effectLst/>
                        </a:rPr>
                      </a:b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Orta Güçlükte</a:t>
                      </a:r>
                      <a:br>
                        <a:rPr lang="tr-TR" sz="2000" b="1" u="none" strike="noStrike" dirty="0">
                          <a:effectLst/>
                        </a:rPr>
                      </a:b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Zor</a:t>
                      </a:r>
                      <a:br>
                        <a:rPr lang="tr-TR" sz="2000" b="1" u="none" strike="noStrike" dirty="0">
                          <a:effectLst/>
                        </a:rPr>
                      </a:b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Çok Zor</a:t>
                      </a:r>
                      <a:br>
                        <a:rPr lang="tr-TR" sz="2000" b="1" u="none" strike="noStrike" dirty="0">
                          <a:effectLst/>
                        </a:rPr>
                      </a:b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1912005578"/>
                  </a:ext>
                </a:extLst>
              </a:tr>
              <a:tr h="790924">
                <a:tc>
                  <a:txBody>
                    <a:bodyPr/>
                    <a:lstStyle/>
                    <a:p>
                      <a:pPr algn="l" fontAlgn="ctr"/>
                      <a:r>
                        <a:rPr lang="tr-TR" sz="1800" b="1" u="none" strike="noStrike" dirty="0">
                          <a:effectLst/>
                        </a:rPr>
                        <a:t>Bilenle bilmeyeni ayırt </a:t>
                      </a:r>
                      <a:br>
                        <a:rPr lang="tr-TR" sz="1800" b="1" u="none" strike="noStrike" dirty="0">
                          <a:effectLst/>
                        </a:rPr>
                      </a:br>
                      <a:r>
                        <a:rPr lang="tr-TR" sz="1800" b="1" u="none" strike="noStrike" dirty="0">
                          <a:effectLst/>
                        </a:rPr>
                        <a:t>edebilen</a:t>
                      </a:r>
                      <a:endParaRPr lang="tr-TR" sz="18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11                        % 11,12</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5</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1336519698"/>
                  </a:ext>
                </a:extLst>
              </a:tr>
              <a:tr h="1000677">
                <a:tc>
                  <a:txBody>
                    <a:bodyPr/>
                    <a:lstStyle/>
                    <a:p>
                      <a:pPr algn="l" fontAlgn="ctr"/>
                      <a:r>
                        <a:rPr lang="tr-TR" sz="1800" b="1" u="none" strike="noStrike" dirty="0">
                          <a:effectLst/>
                        </a:rPr>
                        <a:t>Bilenle bilmeyeni tam ayırt edemeyen (Gözden geçirilmeli)</a:t>
                      </a:r>
                      <a:endParaRPr lang="tr-TR" sz="18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17                        % 17,18</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11</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4</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3781047666"/>
                  </a:ext>
                </a:extLst>
              </a:tr>
              <a:tr h="1000677">
                <a:tc>
                  <a:txBody>
                    <a:bodyPr/>
                    <a:lstStyle/>
                    <a:p>
                      <a:pPr algn="l" fontAlgn="ctr"/>
                      <a:r>
                        <a:rPr lang="tr-TR" sz="1800" b="1" u="none" strike="noStrike" dirty="0">
                          <a:effectLst/>
                        </a:rPr>
                        <a:t>Bilenle bilmeyeni ayırt edemeyen (Düzeltilmeli, geliştirilmeli)</a:t>
                      </a:r>
                      <a:endParaRPr lang="tr-TR" sz="18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20                        % 20,21</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7</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3</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555209975"/>
                  </a:ext>
                </a:extLst>
              </a:tr>
              <a:tr h="1000677">
                <a:tc>
                  <a:txBody>
                    <a:bodyPr/>
                    <a:lstStyle/>
                    <a:p>
                      <a:pPr algn="l" fontAlgn="ctr"/>
                      <a:r>
                        <a:rPr lang="tr-TR" sz="1800" b="1" u="none" strike="noStrike" dirty="0">
                          <a:effectLst/>
                        </a:rPr>
                        <a:t>Bilenle bilmeyeni ayırt edemeyen (Mutlaka testten çıkarılması gereken)</a:t>
                      </a:r>
                      <a:endParaRPr lang="tr-TR" sz="18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51                        % 51,52</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42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5</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169363177"/>
                  </a:ext>
                </a:extLst>
              </a:tr>
              <a:tr h="790924">
                <a:tc>
                  <a:txBody>
                    <a:bodyPr/>
                    <a:lstStyle/>
                    <a:p>
                      <a:pPr algn="l" fontAlgn="ctr"/>
                      <a:r>
                        <a:rPr lang="tr-TR" sz="1800" b="1" u="none" strike="noStrike" dirty="0">
                          <a:effectLst/>
                        </a:rPr>
                        <a:t>TOPLAM</a:t>
                      </a:r>
                      <a:endParaRPr lang="tr-TR" sz="18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99                        % 100</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b="1" u="none" strike="noStrike" dirty="0">
                          <a:effectLst/>
                        </a:rPr>
                        <a:t>50                        % 50,51</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b="1" u="none" strike="noStrike" dirty="0">
                          <a:effectLst/>
                        </a:rPr>
                        <a:t>30                        % 30,31</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b="1" u="none" strike="noStrike" dirty="0">
                          <a:effectLst/>
                        </a:rPr>
                        <a:t>12                        % 12,13</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b="1" u="none" strike="noStrike" dirty="0">
                          <a:effectLst/>
                        </a:rPr>
                        <a:t>5                        % 5,06</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b="1" u="none" strike="noStrike" dirty="0">
                          <a:effectLst/>
                        </a:rPr>
                        <a:t>2                        % 2,03</a:t>
                      </a:r>
                      <a:endParaRPr lang="tr-TR" sz="2400" b="1"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901753696"/>
                  </a:ext>
                </a:extLst>
              </a:tr>
            </a:tbl>
          </a:graphicData>
        </a:graphic>
      </p:graphicFrame>
    </p:spTree>
    <p:extLst>
      <p:ext uri="{BB962C8B-B14F-4D97-AF65-F5344CB8AC3E}">
        <p14:creationId xmlns:p14="http://schemas.microsoft.com/office/powerpoint/2010/main" val="96925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2732"/>
            <a:ext cx="10515600" cy="5404231"/>
          </a:xfrm>
        </p:spPr>
        <p:txBody>
          <a:bodyPr>
            <a:normAutofit/>
          </a:bodyPr>
          <a:lstStyle/>
          <a:p>
            <a:pPr marL="0" indent="0" algn="just">
              <a:lnSpc>
                <a:spcPct val="115000"/>
              </a:lnSpc>
              <a:spcAft>
                <a:spcPts val="0"/>
              </a:spcAft>
              <a:buNone/>
            </a:pPr>
            <a:r>
              <a:rPr lang="tr-TR" b="1" u="sng" dirty="0" smtClean="0">
                <a:latin typeface="Calibri" panose="020F0502020204030204" pitchFamily="34" charset="0"/>
                <a:ea typeface="Times New Roman" panose="02020603050405020304" pitchFamily="18" charset="0"/>
                <a:cs typeface="Times New Roman" panose="02020603050405020304" pitchFamily="18" charset="0"/>
              </a:rPr>
              <a:t>VI. </a:t>
            </a:r>
            <a:r>
              <a:rPr lang="tr-TR" b="1" u="sng" dirty="0">
                <a:latin typeface="Calibri" panose="020F0502020204030204" pitchFamily="34" charset="0"/>
                <a:ea typeface="Times New Roman" panose="02020603050405020304" pitchFamily="18" charset="0"/>
                <a:cs typeface="Times New Roman" panose="02020603050405020304" pitchFamily="18" charset="0"/>
              </a:rPr>
              <a:t>DERS KURULU: </a:t>
            </a:r>
            <a:r>
              <a:rPr lang="tr-TR" b="1" u="sng" dirty="0" smtClean="0">
                <a:latin typeface="Calibri" panose="020F0502020204030204" pitchFamily="34" charset="0"/>
                <a:ea typeface="Times New Roman" panose="02020603050405020304" pitchFamily="18" charset="0"/>
                <a:cs typeface="Times New Roman" panose="02020603050405020304" pitchFamily="18" charset="0"/>
              </a:rPr>
              <a:t>NÖROPSİKİYATRİ</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2250440" algn="l"/>
                <a:tab pos="2340610" algn="l"/>
                <a:tab pos="2430780" algn="l"/>
              </a:tabLst>
            </a:pPr>
            <a:r>
              <a:rPr lang="tr-TR" sz="2400" b="1" dirty="0" smtClean="0"/>
              <a:t>14 Nisan – 02Mayıs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2025</a:t>
            </a:r>
            <a:r>
              <a:rPr lang="tr-TR" sz="2400" b="1" dirty="0">
                <a:latin typeface="Calibri" panose="020F0502020204030204" pitchFamily="34" charset="0"/>
                <a:ea typeface="Times New Roman" panose="02020603050405020304" pitchFamily="18" charset="0"/>
                <a:cs typeface="Times New Roman" panose="02020603050405020304" pitchFamily="18" charset="0"/>
              </a:rPr>
              <a:t>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a:latin typeface="Calibri" panose="020F0502020204030204" pitchFamily="34" charset="0"/>
                <a:ea typeface="Times New Roman" panose="02020603050405020304" pitchFamily="18" charset="0"/>
                <a:cs typeface="Times New Roman" panose="02020603050405020304" pitchFamily="18" charset="0"/>
              </a:rPr>
              <a:t>3</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Hafta</a:t>
            </a:r>
            <a:endParaRPr lang="tr-TR" sz="2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2250440" algn="l"/>
                <a:tab pos="2340610" algn="l"/>
                <a:tab pos="2430780" algn="l"/>
              </a:tabLst>
            </a:pPr>
            <a:r>
              <a:rPr lang="tr-TR" sz="2400" b="1" dirty="0">
                <a:latin typeface="Calibri" panose="020F0502020204030204" pitchFamily="34" charset="0"/>
                <a:ea typeface="Times New Roman" panose="02020603050405020304" pitchFamily="18" charset="0"/>
                <a:cs typeface="Times New Roman" panose="02020603050405020304" pitchFamily="18" charset="0"/>
              </a:rPr>
              <a:t>Kurul Toplam Ders Saati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57 </a:t>
            </a:r>
            <a:r>
              <a:rPr lang="tr-TR" sz="2400" dirty="0">
                <a:latin typeface="Calibri" panose="020F0502020204030204" pitchFamily="34" charset="0"/>
                <a:ea typeface="Times New Roman" panose="02020603050405020304" pitchFamily="18" charset="0"/>
                <a:cs typeface="Times New Roman" panose="02020603050405020304" pitchFamily="18" charset="0"/>
              </a:rPr>
              <a:t>Saat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Teorik, 2 saat </a:t>
            </a:r>
            <a:r>
              <a:rPr lang="tr-TR" sz="2400" dirty="0">
                <a:latin typeface="Calibri" panose="020F0502020204030204" pitchFamily="34" charset="0"/>
                <a:ea typeface="Times New Roman" panose="02020603050405020304" pitchFamily="18" charset="0"/>
                <a:cs typeface="Times New Roman" panose="02020603050405020304" pitchFamily="18" charset="0"/>
              </a:rPr>
              <a:t>pratik)</a:t>
            </a:r>
          </a:p>
          <a:p>
            <a:pPr>
              <a:lnSpc>
                <a:spcPct val="115000"/>
              </a:lnSpc>
              <a:spcAft>
                <a:spcPts val="0"/>
              </a:spcAft>
              <a:tabLst>
                <a:tab pos="2250440" algn="l"/>
                <a:tab pos="2340610" algn="l"/>
                <a:tab pos="2430780" algn="l"/>
              </a:tabLst>
            </a:pPr>
            <a:r>
              <a:rPr lang="tr-TR" sz="2400" b="1" dirty="0">
                <a:latin typeface="Calibri" panose="020F0502020204030204" pitchFamily="34" charset="0"/>
                <a:ea typeface="Times New Roman" panose="02020603050405020304" pitchFamily="18" charset="0"/>
                <a:cs typeface="Times New Roman" panose="02020603050405020304" pitchFamily="18" charset="0"/>
              </a:rPr>
              <a:t>Pratik Sınav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endParaRPr lang="tr-TR" sz="2400" b="1"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Teorik </a:t>
            </a:r>
            <a:r>
              <a:rPr lang="tr-TR" sz="2400" b="1" dirty="0">
                <a:latin typeface="Calibri" panose="020F0502020204030204" pitchFamily="34" charset="0"/>
                <a:ea typeface="Times New Roman" panose="02020603050405020304" pitchFamily="18" charset="0"/>
                <a:cs typeface="Times New Roman" panose="02020603050405020304" pitchFamily="18" charset="0"/>
              </a:rPr>
              <a:t>Sınav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a:latin typeface="Calibri" panose="020F0502020204030204" pitchFamily="34" charset="0"/>
                <a:ea typeface="Times New Roman" panose="02020603050405020304" pitchFamily="18" charset="0"/>
                <a:cs typeface="Times New Roman" panose="02020603050405020304" pitchFamily="18" charset="0"/>
              </a:rPr>
              <a:t>2</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Mayıs 2024</a:t>
            </a:r>
            <a:r>
              <a:rPr lang="tr-TR" sz="2400" b="1" dirty="0">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0"/>
              </a:spcAft>
              <a:tabLst>
                <a:tab pos="2250440" algn="l"/>
                <a:tab pos="2340610" algn="l"/>
                <a:tab pos="2430780" algn="l"/>
              </a:tabLst>
            </a:pPr>
            <a:r>
              <a:rPr lang="tr-TR" sz="2400" b="1" dirty="0">
                <a:latin typeface="Calibri" panose="020F0502020204030204" pitchFamily="34" charset="0"/>
                <a:ea typeface="Times New Roman" panose="02020603050405020304" pitchFamily="18" charset="0"/>
                <a:cs typeface="Times New Roman" panose="02020603050405020304" pitchFamily="18" charset="0"/>
              </a:rPr>
              <a:t>Ders Kurulu Başkanı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2400" dirty="0"/>
              <a:t>Doç. Dr. İrem </a:t>
            </a:r>
            <a:r>
              <a:rPr lang="tr-TR" sz="2400" dirty="0" smtClean="0"/>
              <a:t>TAŞCI</a:t>
            </a: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2400" b="1" dirty="0" smtClean="0">
                <a:ea typeface="Times New Roman" panose="02020603050405020304" pitchFamily="18" charset="0"/>
                <a:cs typeface="Times New Roman" panose="02020603050405020304" pitchFamily="18" charset="0"/>
              </a:rPr>
              <a:t>Başkan </a:t>
            </a:r>
            <a:r>
              <a:rPr lang="tr-TR" sz="2400" b="1" dirty="0">
                <a:ea typeface="Times New Roman" panose="02020603050405020304" pitchFamily="18" charset="0"/>
                <a:cs typeface="Times New Roman" panose="02020603050405020304" pitchFamily="18" charset="0"/>
              </a:rPr>
              <a:t>Yardımcısı  			:</a:t>
            </a:r>
            <a:r>
              <a:rPr lang="tr-TR" sz="2400" dirty="0">
                <a:ea typeface="Times New Roman" panose="02020603050405020304" pitchFamily="18" charset="0"/>
                <a:cs typeface="Times New Roman" panose="02020603050405020304" pitchFamily="18" charset="0"/>
              </a:rPr>
              <a:t>Doç. Dr. Mehmet Gürkan GÜROK</a:t>
            </a:r>
            <a:endParaRPr lang="tr-TR"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5599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23489748"/>
              </p:ext>
            </p:extLst>
          </p:nvPr>
        </p:nvGraphicFramePr>
        <p:xfrm>
          <a:off x="164588" y="563880"/>
          <a:ext cx="10824254" cy="5826551"/>
        </p:xfrm>
        <a:graphic>
          <a:graphicData uri="http://schemas.openxmlformats.org/drawingml/2006/table">
            <a:tbl>
              <a:tblPr firstRow="1" firstCol="1" bandRow="1"/>
              <a:tblGrid>
                <a:gridCol w="3581302">
                  <a:extLst>
                    <a:ext uri="{9D8B030D-6E8A-4147-A177-3AD203B41FA5}">
                      <a16:colId xmlns:a16="http://schemas.microsoft.com/office/drawing/2014/main" val="3100430661"/>
                    </a:ext>
                  </a:extLst>
                </a:gridCol>
                <a:gridCol w="691149">
                  <a:extLst>
                    <a:ext uri="{9D8B030D-6E8A-4147-A177-3AD203B41FA5}">
                      <a16:colId xmlns:a16="http://schemas.microsoft.com/office/drawing/2014/main" val="1780405140"/>
                    </a:ext>
                  </a:extLst>
                </a:gridCol>
                <a:gridCol w="759647">
                  <a:extLst>
                    <a:ext uri="{9D8B030D-6E8A-4147-A177-3AD203B41FA5}">
                      <a16:colId xmlns:a16="http://schemas.microsoft.com/office/drawing/2014/main" val="3265446109"/>
                    </a:ext>
                  </a:extLst>
                </a:gridCol>
                <a:gridCol w="545746">
                  <a:extLst>
                    <a:ext uri="{9D8B030D-6E8A-4147-A177-3AD203B41FA5}">
                      <a16:colId xmlns:a16="http://schemas.microsoft.com/office/drawing/2014/main" val="3702637784"/>
                    </a:ext>
                  </a:extLst>
                </a:gridCol>
                <a:gridCol w="932688">
                  <a:extLst>
                    <a:ext uri="{9D8B030D-6E8A-4147-A177-3AD203B41FA5}">
                      <a16:colId xmlns:a16="http://schemas.microsoft.com/office/drawing/2014/main" val="2413676097"/>
                    </a:ext>
                  </a:extLst>
                </a:gridCol>
                <a:gridCol w="585216">
                  <a:extLst>
                    <a:ext uri="{9D8B030D-6E8A-4147-A177-3AD203B41FA5}">
                      <a16:colId xmlns:a16="http://schemas.microsoft.com/office/drawing/2014/main" val="480771401"/>
                    </a:ext>
                  </a:extLst>
                </a:gridCol>
                <a:gridCol w="896112">
                  <a:extLst>
                    <a:ext uri="{9D8B030D-6E8A-4147-A177-3AD203B41FA5}">
                      <a16:colId xmlns:a16="http://schemas.microsoft.com/office/drawing/2014/main" val="1538058220"/>
                    </a:ext>
                  </a:extLst>
                </a:gridCol>
                <a:gridCol w="602541">
                  <a:extLst>
                    <a:ext uri="{9D8B030D-6E8A-4147-A177-3AD203B41FA5}">
                      <a16:colId xmlns:a16="http://schemas.microsoft.com/office/drawing/2014/main" val="2094377649"/>
                    </a:ext>
                  </a:extLst>
                </a:gridCol>
                <a:gridCol w="770022">
                  <a:extLst>
                    <a:ext uri="{9D8B030D-6E8A-4147-A177-3AD203B41FA5}">
                      <a16:colId xmlns:a16="http://schemas.microsoft.com/office/drawing/2014/main" val="2373846175"/>
                    </a:ext>
                  </a:extLst>
                </a:gridCol>
                <a:gridCol w="577515">
                  <a:extLst>
                    <a:ext uri="{9D8B030D-6E8A-4147-A177-3AD203B41FA5}">
                      <a16:colId xmlns:a16="http://schemas.microsoft.com/office/drawing/2014/main" val="4129147208"/>
                    </a:ext>
                  </a:extLst>
                </a:gridCol>
                <a:gridCol w="882316">
                  <a:extLst>
                    <a:ext uri="{9D8B030D-6E8A-4147-A177-3AD203B41FA5}">
                      <a16:colId xmlns:a16="http://schemas.microsoft.com/office/drawing/2014/main" val="229966130"/>
                    </a:ext>
                  </a:extLst>
                </a:gridCol>
              </a:tblGrid>
              <a:tr h="1330285">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12</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3738605484"/>
                  </a:ext>
                </a:extLst>
              </a:tr>
              <a:tr h="379770">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extLst>
                  <a:ext uri="{0D108BD9-81ED-4DB2-BD59-A6C34878D82A}">
                    <a16:rowId xmlns:a16="http://schemas.microsoft.com/office/drawing/2014/main" val="996380369"/>
                  </a:ext>
                </a:extLst>
              </a:tr>
              <a:tr h="1662856">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1.Kurulun amaç ve öğrenim hedeflerine ulaşmak için teorik ve pratik ders konu ve saatleri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248040165"/>
                  </a:ext>
                </a:extLst>
              </a:tr>
              <a:tr h="1397555">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2. Kurul süresince bireysel çalışıp anlamamız için yeterli serbest çalışma saati ayrılmıştı.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25,0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41,7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42215999"/>
                  </a:ext>
                </a:extLst>
              </a:tr>
              <a:tr h="1048166">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3.Kurul içindeki ders konuları birbirlerini tamamlıyordu.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83,3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2598383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484068650"/>
              </p:ext>
            </p:extLst>
          </p:nvPr>
        </p:nvGraphicFramePr>
        <p:xfrm>
          <a:off x="223248" y="977046"/>
          <a:ext cx="10700226" cy="4929978"/>
        </p:xfrm>
        <a:graphic>
          <a:graphicData uri="http://schemas.openxmlformats.org/drawingml/2006/table">
            <a:tbl>
              <a:tblPr firstRow="1" firstCol="1" bandRow="1"/>
              <a:tblGrid>
                <a:gridCol w="3392605">
                  <a:extLst>
                    <a:ext uri="{9D8B030D-6E8A-4147-A177-3AD203B41FA5}">
                      <a16:colId xmlns:a16="http://schemas.microsoft.com/office/drawing/2014/main" val="3100430661"/>
                    </a:ext>
                  </a:extLst>
                </a:gridCol>
                <a:gridCol w="523010">
                  <a:extLst>
                    <a:ext uri="{9D8B030D-6E8A-4147-A177-3AD203B41FA5}">
                      <a16:colId xmlns:a16="http://schemas.microsoft.com/office/drawing/2014/main" val="1780405140"/>
                    </a:ext>
                  </a:extLst>
                </a:gridCol>
                <a:gridCol w="944296">
                  <a:extLst>
                    <a:ext uri="{9D8B030D-6E8A-4147-A177-3AD203B41FA5}">
                      <a16:colId xmlns:a16="http://schemas.microsoft.com/office/drawing/2014/main" val="3265446109"/>
                    </a:ext>
                  </a:extLst>
                </a:gridCol>
                <a:gridCol w="579704">
                  <a:extLst>
                    <a:ext uri="{9D8B030D-6E8A-4147-A177-3AD203B41FA5}">
                      <a16:colId xmlns:a16="http://schemas.microsoft.com/office/drawing/2014/main" val="3702637784"/>
                    </a:ext>
                  </a:extLst>
                </a:gridCol>
                <a:gridCol w="887602">
                  <a:extLst>
                    <a:ext uri="{9D8B030D-6E8A-4147-A177-3AD203B41FA5}">
                      <a16:colId xmlns:a16="http://schemas.microsoft.com/office/drawing/2014/main" val="2413676097"/>
                    </a:ext>
                  </a:extLst>
                </a:gridCol>
                <a:gridCol w="556188">
                  <a:extLst>
                    <a:ext uri="{9D8B030D-6E8A-4147-A177-3AD203B41FA5}">
                      <a16:colId xmlns:a16="http://schemas.microsoft.com/office/drawing/2014/main" val="480771401"/>
                    </a:ext>
                  </a:extLst>
                </a:gridCol>
                <a:gridCol w="911118">
                  <a:extLst>
                    <a:ext uri="{9D8B030D-6E8A-4147-A177-3AD203B41FA5}">
                      <a16:colId xmlns:a16="http://schemas.microsoft.com/office/drawing/2014/main" val="1538058220"/>
                    </a:ext>
                  </a:extLst>
                </a:gridCol>
                <a:gridCol w="733653">
                  <a:extLst>
                    <a:ext uri="{9D8B030D-6E8A-4147-A177-3AD203B41FA5}">
                      <a16:colId xmlns:a16="http://schemas.microsoft.com/office/drawing/2014/main" val="2094377649"/>
                    </a:ext>
                  </a:extLst>
                </a:gridCol>
                <a:gridCol w="633208">
                  <a:extLst>
                    <a:ext uri="{9D8B030D-6E8A-4147-A177-3AD203B41FA5}">
                      <a16:colId xmlns:a16="http://schemas.microsoft.com/office/drawing/2014/main" val="2373846175"/>
                    </a:ext>
                  </a:extLst>
                </a:gridCol>
                <a:gridCol w="705852">
                  <a:extLst>
                    <a:ext uri="{9D8B030D-6E8A-4147-A177-3AD203B41FA5}">
                      <a16:colId xmlns:a16="http://schemas.microsoft.com/office/drawing/2014/main" val="4129147208"/>
                    </a:ext>
                  </a:extLst>
                </a:gridCol>
                <a:gridCol w="832990">
                  <a:extLst>
                    <a:ext uri="{9D8B030D-6E8A-4147-A177-3AD203B41FA5}">
                      <a16:colId xmlns:a16="http://schemas.microsoft.com/office/drawing/2014/main" val="229966130"/>
                    </a:ext>
                  </a:extLst>
                </a:gridCol>
              </a:tblGrid>
              <a:tr h="1089799">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9</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3738605484"/>
                  </a:ext>
                </a:extLst>
              </a:tr>
              <a:tr h="445406">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extLst>
                  <a:ext uri="{0D108BD9-81ED-4DB2-BD59-A6C34878D82A}">
                    <a16:rowId xmlns:a16="http://schemas.microsoft.com/office/drawing/2014/main" val="996380369"/>
                  </a:ext>
                </a:extLst>
              </a:tr>
              <a:tr h="1121055">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4.Kurul programına öğretim üyeleri uydu.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58,3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248040165"/>
                  </a:ext>
                </a:extLst>
              </a:tr>
              <a:tr h="104439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5.Program değişiklikleri zamanında bildirildi.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58,3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42215999"/>
                  </a:ext>
                </a:extLst>
              </a:tr>
              <a:tr h="122931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6.Konuları anlatan öğretim üyeleri hastalık ve sağlıkla ilişkileri açıkladılar.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800" b="1" dirty="0">
                          <a:effectLst/>
                          <a:latin typeface="Calibri" panose="020F0502020204030204" pitchFamily="34" charset="0"/>
                          <a:ea typeface="Calibri" panose="020F0502020204030204" pitchFamily="34" charset="0"/>
                          <a:cs typeface="Times New Roman" panose="02020603050405020304" pitchFamily="18" charset="0"/>
                        </a:rPr>
                        <a:t>75,0</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530312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86876627"/>
              </p:ext>
            </p:extLst>
          </p:nvPr>
        </p:nvGraphicFramePr>
        <p:xfrm>
          <a:off x="140717" y="1030014"/>
          <a:ext cx="10818833" cy="5206194"/>
        </p:xfrm>
        <a:graphic>
          <a:graphicData uri="http://schemas.openxmlformats.org/drawingml/2006/table">
            <a:tbl>
              <a:tblPr firstRow="1" firstCol="1" bandRow="1"/>
              <a:tblGrid>
                <a:gridCol w="3477357">
                  <a:extLst>
                    <a:ext uri="{9D8B030D-6E8A-4147-A177-3AD203B41FA5}">
                      <a16:colId xmlns:a16="http://schemas.microsoft.com/office/drawing/2014/main" val="3376156534"/>
                    </a:ext>
                  </a:extLst>
                </a:gridCol>
                <a:gridCol w="601000">
                  <a:extLst>
                    <a:ext uri="{9D8B030D-6E8A-4147-A177-3AD203B41FA5}">
                      <a16:colId xmlns:a16="http://schemas.microsoft.com/office/drawing/2014/main" val="828912990"/>
                    </a:ext>
                  </a:extLst>
                </a:gridCol>
                <a:gridCol w="913524">
                  <a:extLst>
                    <a:ext uri="{9D8B030D-6E8A-4147-A177-3AD203B41FA5}">
                      <a16:colId xmlns:a16="http://schemas.microsoft.com/office/drawing/2014/main" val="2021134937"/>
                    </a:ext>
                  </a:extLst>
                </a:gridCol>
                <a:gridCol w="594434">
                  <a:extLst>
                    <a:ext uri="{9D8B030D-6E8A-4147-A177-3AD203B41FA5}">
                      <a16:colId xmlns:a16="http://schemas.microsoft.com/office/drawing/2014/main" val="998865900"/>
                    </a:ext>
                  </a:extLst>
                </a:gridCol>
                <a:gridCol w="920090">
                  <a:extLst>
                    <a:ext uri="{9D8B030D-6E8A-4147-A177-3AD203B41FA5}">
                      <a16:colId xmlns:a16="http://schemas.microsoft.com/office/drawing/2014/main" val="3758118940"/>
                    </a:ext>
                  </a:extLst>
                </a:gridCol>
                <a:gridCol w="475573">
                  <a:extLst>
                    <a:ext uri="{9D8B030D-6E8A-4147-A177-3AD203B41FA5}">
                      <a16:colId xmlns:a16="http://schemas.microsoft.com/office/drawing/2014/main" val="1694873661"/>
                    </a:ext>
                  </a:extLst>
                </a:gridCol>
                <a:gridCol w="880414">
                  <a:extLst>
                    <a:ext uri="{9D8B030D-6E8A-4147-A177-3AD203B41FA5}">
                      <a16:colId xmlns:a16="http://schemas.microsoft.com/office/drawing/2014/main" val="4095274750"/>
                    </a:ext>
                  </a:extLst>
                </a:gridCol>
                <a:gridCol w="562694">
                  <a:extLst>
                    <a:ext uri="{9D8B030D-6E8A-4147-A177-3AD203B41FA5}">
                      <a16:colId xmlns:a16="http://schemas.microsoft.com/office/drawing/2014/main" val="905520888"/>
                    </a:ext>
                  </a:extLst>
                </a:gridCol>
                <a:gridCol w="750258">
                  <a:extLst>
                    <a:ext uri="{9D8B030D-6E8A-4147-A177-3AD203B41FA5}">
                      <a16:colId xmlns:a16="http://schemas.microsoft.com/office/drawing/2014/main" val="946148365"/>
                    </a:ext>
                  </a:extLst>
                </a:gridCol>
                <a:gridCol w="695093">
                  <a:extLst>
                    <a:ext uri="{9D8B030D-6E8A-4147-A177-3AD203B41FA5}">
                      <a16:colId xmlns:a16="http://schemas.microsoft.com/office/drawing/2014/main" val="1694929614"/>
                    </a:ext>
                  </a:extLst>
                </a:gridCol>
                <a:gridCol w="948396">
                  <a:extLst>
                    <a:ext uri="{9D8B030D-6E8A-4147-A177-3AD203B41FA5}">
                      <a16:colId xmlns:a16="http://schemas.microsoft.com/office/drawing/2014/main" val="416988268"/>
                    </a:ext>
                  </a:extLst>
                </a:gridCol>
              </a:tblGrid>
              <a:tr h="93745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904597774"/>
                  </a:ext>
                </a:extLst>
              </a:tr>
              <a:tr h="418504">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extLst>
                  <a:ext uri="{0D108BD9-81ED-4DB2-BD59-A6C34878D82A}">
                    <a16:rowId xmlns:a16="http://schemas.microsoft.com/office/drawing/2014/main" val="3385629122"/>
                  </a:ext>
                </a:extLst>
              </a:tr>
              <a:tr h="1155072">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7.Dersler anlamamı kolaylaştıracak içerikte ve yoğunluktaydı.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2488257890"/>
                  </a:ext>
                </a:extLst>
              </a:tr>
              <a:tr h="1540096">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8.Görsel ve işitsel materyaller ( video, maket, slayt)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26975819"/>
                  </a:ext>
                </a:extLst>
              </a:tr>
              <a:tr h="1155072">
                <a:tc>
                  <a:txBody>
                    <a:bodyPr/>
                    <a:lstStyle/>
                    <a:p>
                      <a:pPr algn="l">
                        <a:lnSpc>
                          <a:spcPct val="115000"/>
                        </a:lnSpc>
                        <a:spcAft>
                          <a:spcPts val="0"/>
                        </a:spcAft>
                      </a:pPr>
                      <a:r>
                        <a:rPr lang="tr-TR" sz="2000" b="1">
                          <a:effectLst/>
                          <a:latin typeface="Cambria" panose="02040503050406030204" pitchFamily="18" charset="0"/>
                          <a:ea typeface="Times New Roman" panose="02020603050405020304" pitchFamily="18" charset="0"/>
                          <a:cs typeface="Times New Roman" panose="02020603050405020304" pitchFamily="18" charset="0"/>
                        </a:rPr>
                        <a:t>9.Bu ders kurulundaki öğrendiğim bilgiler mesleğe karşı ilgimi artırdı.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4190544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742779417"/>
              </p:ext>
            </p:extLst>
          </p:nvPr>
        </p:nvGraphicFramePr>
        <p:xfrm>
          <a:off x="128016" y="365759"/>
          <a:ext cx="10545968" cy="5308195"/>
        </p:xfrm>
        <a:graphic>
          <a:graphicData uri="http://schemas.openxmlformats.org/drawingml/2006/table">
            <a:tbl>
              <a:tblPr firstRow="1" firstCol="1" bandRow="1"/>
              <a:tblGrid>
                <a:gridCol w="3456770">
                  <a:extLst>
                    <a:ext uri="{9D8B030D-6E8A-4147-A177-3AD203B41FA5}">
                      <a16:colId xmlns:a16="http://schemas.microsoft.com/office/drawing/2014/main" val="3376156534"/>
                    </a:ext>
                  </a:extLst>
                </a:gridCol>
                <a:gridCol w="489909">
                  <a:extLst>
                    <a:ext uri="{9D8B030D-6E8A-4147-A177-3AD203B41FA5}">
                      <a16:colId xmlns:a16="http://schemas.microsoft.com/office/drawing/2014/main" val="828912990"/>
                    </a:ext>
                  </a:extLst>
                </a:gridCol>
                <a:gridCol w="1015651">
                  <a:extLst>
                    <a:ext uri="{9D8B030D-6E8A-4147-A177-3AD203B41FA5}">
                      <a16:colId xmlns:a16="http://schemas.microsoft.com/office/drawing/2014/main" val="2021134937"/>
                    </a:ext>
                  </a:extLst>
                </a:gridCol>
                <a:gridCol w="540433">
                  <a:extLst>
                    <a:ext uri="{9D8B030D-6E8A-4147-A177-3AD203B41FA5}">
                      <a16:colId xmlns:a16="http://schemas.microsoft.com/office/drawing/2014/main" val="998865900"/>
                    </a:ext>
                  </a:extLst>
                </a:gridCol>
                <a:gridCol w="965127">
                  <a:extLst>
                    <a:ext uri="{9D8B030D-6E8A-4147-A177-3AD203B41FA5}">
                      <a16:colId xmlns:a16="http://schemas.microsoft.com/office/drawing/2014/main" val="3758118940"/>
                    </a:ext>
                  </a:extLst>
                </a:gridCol>
                <a:gridCol w="462620">
                  <a:extLst>
                    <a:ext uri="{9D8B030D-6E8A-4147-A177-3AD203B41FA5}">
                      <a16:colId xmlns:a16="http://schemas.microsoft.com/office/drawing/2014/main" val="1694873661"/>
                    </a:ext>
                  </a:extLst>
                </a:gridCol>
                <a:gridCol w="1042940">
                  <a:extLst>
                    <a:ext uri="{9D8B030D-6E8A-4147-A177-3AD203B41FA5}">
                      <a16:colId xmlns:a16="http://schemas.microsoft.com/office/drawing/2014/main" val="4095274750"/>
                    </a:ext>
                  </a:extLst>
                </a:gridCol>
                <a:gridCol w="568241">
                  <a:extLst>
                    <a:ext uri="{9D8B030D-6E8A-4147-A177-3AD203B41FA5}">
                      <a16:colId xmlns:a16="http://schemas.microsoft.com/office/drawing/2014/main" val="905520888"/>
                    </a:ext>
                  </a:extLst>
                </a:gridCol>
                <a:gridCol w="778720">
                  <a:extLst>
                    <a:ext uri="{9D8B030D-6E8A-4147-A177-3AD203B41FA5}">
                      <a16:colId xmlns:a16="http://schemas.microsoft.com/office/drawing/2014/main" val="946148365"/>
                    </a:ext>
                  </a:extLst>
                </a:gridCol>
                <a:gridCol w="452691">
                  <a:extLst>
                    <a:ext uri="{9D8B030D-6E8A-4147-A177-3AD203B41FA5}">
                      <a16:colId xmlns:a16="http://schemas.microsoft.com/office/drawing/2014/main" val="1694929614"/>
                    </a:ext>
                  </a:extLst>
                </a:gridCol>
                <a:gridCol w="772866">
                  <a:extLst>
                    <a:ext uri="{9D8B030D-6E8A-4147-A177-3AD203B41FA5}">
                      <a16:colId xmlns:a16="http://schemas.microsoft.com/office/drawing/2014/main" val="416988268"/>
                    </a:ext>
                  </a:extLst>
                </a:gridCol>
              </a:tblGrid>
              <a:tr h="1068868">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904597774"/>
                  </a:ext>
                </a:extLst>
              </a:tr>
              <a:tr h="37480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extLst>
                  <a:ext uri="{0D108BD9-81ED-4DB2-BD59-A6C34878D82A}">
                    <a16:rowId xmlns:a16="http://schemas.microsoft.com/office/drawing/2014/main" val="3385629122"/>
                  </a:ext>
                </a:extLst>
              </a:tr>
              <a:tr h="1336161">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10.Öğretim üyeleri interaktif ders işleyerek derslerde dikkatimizi canlı tuttu.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66,7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2488257890"/>
                  </a:ext>
                </a:extLst>
              </a:tr>
              <a:tr h="885649">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11.Kuruldaki pratikler dersi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66,7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26975819"/>
                  </a:ext>
                </a:extLst>
              </a:tr>
              <a:tr h="1476081">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12.Kurul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sürecinde kullanılan derslik, laboratuvar gibi fiziksel ortamlar ve kullanılan materyaller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58,3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21064867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503519113"/>
              </p:ext>
            </p:extLst>
          </p:nvPr>
        </p:nvGraphicFramePr>
        <p:xfrm>
          <a:off x="124249" y="482220"/>
          <a:ext cx="10748839" cy="5796660"/>
        </p:xfrm>
        <a:graphic>
          <a:graphicData uri="http://schemas.openxmlformats.org/drawingml/2006/table">
            <a:tbl>
              <a:tblPr firstRow="1" firstCol="1" bandRow="1"/>
              <a:tblGrid>
                <a:gridCol w="3456239">
                  <a:extLst>
                    <a:ext uri="{9D8B030D-6E8A-4147-A177-3AD203B41FA5}">
                      <a16:colId xmlns:a16="http://schemas.microsoft.com/office/drawing/2014/main" val="3376156534"/>
                    </a:ext>
                  </a:extLst>
                </a:gridCol>
                <a:gridCol w="446080">
                  <a:extLst>
                    <a:ext uri="{9D8B030D-6E8A-4147-A177-3AD203B41FA5}">
                      <a16:colId xmlns:a16="http://schemas.microsoft.com/office/drawing/2014/main" val="828912990"/>
                    </a:ext>
                  </a:extLst>
                </a:gridCol>
                <a:gridCol w="1059248">
                  <a:extLst>
                    <a:ext uri="{9D8B030D-6E8A-4147-A177-3AD203B41FA5}">
                      <a16:colId xmlns:a16="http://schemas.microsoft.com/office/drawing/2014/main" val="2021134937"/>
                    </a:ext>
                  </a:extLst>
                </a:gridCol>
                <a:gridCol w="609131">
                  <a:extLst>
                    <a:ext uri="{9D8B030D-6E8A-4147-A177-3AD203B41FA5}">
                      <a16:colId xmlns:a16="http://schemas.microsoft.com/office/drawing/2014/main" val="998865900"/>
                    </a:ext>
                  </a:extLst>
                </a:gridCol>
                <a:gridCol w="901321">
                  <a:extLst>
                    <a:ext uri="{9D8B030D-6E8A-4147-A177-3AD203B41FA5}">
                      <a16:colId xmlns:a16="http://schemas.microsoft.com/office/drawing/2014/main" val="3758118940"/>
                    </a:ext>
                  </a:extLst>
                </a:gridCol>
                <a:gridCol w="548310">
                  <a:extLst>
                    <a:ext uri="{9D8B030D-6E8A-4147-A177-3AD203B41FA5}">
                      <a16:colId xmlns:a16="http://schemas.microsoft.com/office/drawing/2014/main" val="1694873661"/>
                    </a:ext>
                  </a:extLst>
                </a:gridCol>
                <a:gridCol w="876475">
                  <a:extLst>
                    <a:ext uri="{9D8B030D-6E8A-4147-A177-3AD203B41FA5}">
                      <a16:colId xmlns:a16="http://schemas.microsoft.com/office/drawing/2014/main" val="4095274750"/>
                    </a:ext>
                  </a:extLst>
                </a:gridCol>
                <a:gridCol w="527199">
                  <a:extLst>
                    <a:ext uri="{9D8B030D-6E8A-4147-A177-3AD203B41FA5}">
                      <a16:colId xmlns:a16="http://schemas.microsoft.com/office/drawing/2014/main" val="905520888"/>
                    </a:ext>
                  </a:extLst>
                </a:gridCol>
                <a:gridCol w="778600">
                  <a:extLst>
                    <a:ext uri="{9D8B030D-6E8A-4147-A177-3AD203B41FA5}">
                      <a16:colId xmlns:a16="http://schemas.microsoft.com/office/drawing/2014/main" val="946148365"/>
                    </a:ext>
                  </a:extLst>
                </a:gridCol>
                <a:gridCol w="712804">
                  <a:extLst>
                    <a:ext uri="{9D8B030D-6E8A-4147-A177-3AD203B41FA5}">
                      <a16:colId xmlns:a16="http://schemas.microsoft.com/office/drawing/2014/main" val="1694929614"/>
                    </a:ext>
                  </a:extLst>
                </a:gridCol>
                <a:gridCol w="833432">
                  <a:extLst>
                    <a:ext uri="{9D8B030D-6E8A-4147-A177-3AD203B41FA5}">
                      <a16:colId xmlns:a16="http://schemas.microsoft.com/office/drawing/2014/main" val="416988268"/>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extLst>
                  <a:ext uri="{0D108BD9-81ED-4DB2-BD59-A6C34878D82A}">
                    <a16:rowId xmlns:a16="http://schemas.microsoft.com/office/drawing/2014/main" val="3385629122"/>
                  </a:ext>
                </a:extLst>
              </a:tr>
              <a:tr h="512184">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13.Bu kurulda aldığım eğitimden memnunum.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33,3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58,3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2488257890"/>
                  </a:ext>
                </a:extLst>
              </a:tr>
              <a:tr h="932598">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14.Kurulun amaç ve öğrenim hedeflerine ulaştığımı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endParaRPr lang="tr-T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endParaRPr lang="tr-TR" dirty="0"/>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26975819"/>
                  </a:ext>
                </a:extLst>
              </a:tr>
              <a:tr h="914400">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15.Kurul sonu sınavının kurul boyu öğretilenleri kapsadığını ve öğrendiklerimi nesnel bir şekilde ölçtüğünü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endParaRPr lang="tr-TR"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25</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58,3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210304570"/>
                  </a:ext>
                </a:extLst>
              </a:tr>
              <a:tr h="914400">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16.Kurulda uygulanan zıt panel ilgili dersteki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(Farmakoloji)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başarımı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arttırdı.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16,7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58,3</a:t>
                      </a: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77740107"/>
                  </a:ext>
                </a:extLst>
              </a:tr>
            </a:tbl>
          </a:graphicData>
        </a:graphic>
      </p:graphicFrame>
    </p:spTree>
    <p:extLst>
      <p:ext uri="{BB962C8B-B14F-4D97-AF65-F5344CB8AC3E}">
        <p14:creationId xmlns:p14="http://schemas.microsoft.com/office/powerpoint/2010/main" val="8541211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p:txBody>
          <a:bodyPr>
            <a:normAutofit/>
          </a:bodyPr>
          <a:lstStyle/>
          <a:p>
            <a:r>
              <a:rPr lang="tr-TR" sz="2800" dirty="0"/>
              <a:t>*</a:t>
            </a:r>
            <a:r>
              <a:rPr lang="tr-TR" sz="2800" dirty="0">
                <a:solidFill>
                  <a:srgbClr val="FF0000"/>
                </a:solidFill>
              </a:rPr>
              <a:t>Olumlu Ve Olumsuz Öğrenci Geri Bildirimleri Kurul Değerlendirme Toplantısında Gündeme Getirilerek Değerlendirilmiştir.</a:t>
            </a:r>
          </a:p>
          <a:p>
            <a:endParaRPr lang="tr-TR" sz="2800" dirty="0"/>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1083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39006"/>
            <a:ext cx="10972800" cy="4329710"/>
          </a:xfrm>
        </p:spPr>
        <p:txBody>
          <a:bodyPr>
            <a:normAutofit/>
          </a:bodyPr>
          <a:lstStyle/>
          <a:p>
            <a:r>
              <a:rPr lang="tr-TR" dirty="0"/>
              <a:t>*</a:t>
            </a:r>
            <a:r>
              <a:rPr lang="tr-TR" dirty="0">
                <a:solidFill>
                  <a:srgbClr val="FF0000"/>
                </a:solidFill>
              </a:rPr>
              <a:t>Olumlu Ve Olumsuz Öğrenci Geri Bildirimleri Kurul Değerlendirme Toplantısında Gündeme Getirilerek Değerlendirilmiştir.</a:t>
            </a:r>
          </a:p>
          <a:p>
            <a:endParaRPr lang="tr-TR" dirty="0"/>
          </a:p>
        </p:txBody>
      </p:sp>
    </p:spTree>
    <p:extLst>
      <p:ext uri="{BB962C8B-B14F-4D97-AF65-F5344CB8AC3E}">
        <p14:creationId xmlns:p14="http://schemas.microsoft.com/office/powerpoint/2010/main" val="1259855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b="1" dirty="0" smtClean="0"/>
              <a:t>TEŞEKKÜRLER</a:t>
            </a:r>
            <a:endParaRPr lang="tr-TR" b="1" dirty="0"/>
          </a:p>
        </p:txBody>
      </p:sp>
    </p:spTree>
    <p:extLst>
      <p:ext uri="{BB962C8B-B14F-4D97-AF65-F5344CB8AC3E}">
        <p14:creationId xmlns:p14="http://schemas.microsoft.com/office/powerpoint/2010/main" val="51980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4074294816"/>
              </p:ext>
            </p:extLst>
          </p:nvPr>
        </p:nvGraphicFramePr>
        <p:xfrm>
          <a:off x="838200" y="1122948"/>
          <a:ext cx="10692223" cy="5075036"/>
        </p:xfrm>
        <a:graphic>
          <a:graphicData uri="http://schemas.openxmlformats.org/drawingml/2006/table">
            <a:tbl>
              <a:tblPr firstRow="1" firstCol="1" bandRow="1"/>
              <a:tblGrid>
                <a:gridCol w="4070684">
                  <a:extLst>
                    <a:ext uri="{9D8B030D-6E8A-4147-A177-3AD203B41FA5}">
                      <a16:colId xmlns:a16="http://schemas.microsoft.com/office/drawing/2014/main" val="895329836"/>
                    </a:ext>
                  </a:extLst>
                </a:gridCol>
                <a:gridCol w="2864548">
                  <a:extLst>
                    <a:ext uri="{9D8B030D-6E8A-4147-A177-3AD203B41FA5}">
                      <a16:colId xmlns:a16="http://schemas.microsoft.com/office/drawing/2014/main" val="1054591"/>
                    </a:ext>
                  </a:extLst>
                </a:gridCol>
                <a:gridCol w="1610139">
                  <a:extLst>
                    <a:ext uri="{9D8B030D-6E8A-4147-A177-3AD203B41FA5}">
                      <a16:colId xmlns:a16="http://schemas.microsoft.com/office/drawing/2014/main" val="2669579724"/>
                    </a:ext>
                  </a:extLst>
                </a:gridCol>
                <a:gridCol w="2146852">
                  <a:extLst>
                    <a:ext uri="{9D8B030D-6E8A-4147-A177-3AD203B41FA5}">
                      <a16:colId xmlns:a16="http://schemas.microsoft.com/office/drawing/2014/main" val="2117055968"/>
                    </a:ext>
                  </a:extLst>
                </a:gridCol>
              </a:tblGrid>
              <a:tr h="644111">
                <a:tc>
                  <a:txBody>
                    <a:bodyPr/>
                    <a:lstStyle/>
                    <a:p>
                      <a:pPr algn="just">
                        <a:lnSpc>
                          <a:spcPct val="115000"/>
                        </a:lnSpc>
                        <a:spcAft>
                          <a:spcPts val="0"/>
                        </a:spcAft>
                        <a:tabLst>
                          <a:tab pos="2057400" algn="l"/>
                          <a:tab pos="2250440" algn="l"/>
                          <a:tab pos="2340610" algn="l"/>
                          <a:tab pos="2430780" algn="l"/>
                        </a:tabLst>
                      </a:pPr>
                      <a:r>
                        <a:rPr lang="tr-TR"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Hafta</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Saat</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Saat/Gün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extLst>
                  <a:ext uri="{0D108BD9-81ED-4DB2-BD59-A6C34878D82A}">
                    <a16:rowId xmlns:a16="http://schemas.microsoft.com/office/drawing/2014/main" val="389645283"/>
                  </a:ext>
                </a:extLst>
              </a:tr>
              <a:tr h="370833">
                <a:tc>
                  <a:txBody>
                    <a:bodyPr/>
                    <a:lstStyle/>
                    <a:p>
                      <a:pPr marL="0" marR="0" indent="0" algn="just" defTabSz="914400" rtl="0" eaLnBrk="1" fontAlgn="auto" latinLnBrk="0" hangingPunct="1">
                        <a:lnSpc>
                          <a:spcPct val="115000"/>
                        </a:lnSpc>
                        <a:spcBef>
                          <a:spcPts val="0"/>
                        </a:spcBef>
                        <a:spcAft>
                          <a:spcPts val="0"/>
                        </a:spcAft>
                        <a:buClrTx/>
                        <a:buSzTx/>
                        <a:buFontTx/>
                        <a:buNone/>
                        <a:tabLst>
                          <a:tab pos="2057400" algn="l"/>
                          <a:tab pos="2250440" algn="l"/>
                          <a:tab pos="2340610" algn="l"/>
                          <a:tab pos="2430780" algn="l"/>
                        </a:tabLst>
                        <a:defRPr/>
                      </a:pP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2024-2025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 DERS KURULU</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64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4,27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90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910941665"/>
                  </a:ext>
                </a:extLst>
              </a:tr>
              <a:tr h="370833">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2023-2024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 VI. DERS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KURULU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63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3,15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4263541787"/>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2022-2023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62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3,10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1262813513"/>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2021-2022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a:t>
                      </a:r>
                      <a:r>
                        <a:rPr lang="tr-TR" sz="24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DERS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78</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3,90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4197628704"/>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2020-2021</a:t>
                      </a:r>
                      <a:r>
                        <a:rPr lang="tr-TR" sz="24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VIII.</a:t>
                      </a:r>
                      <a:r>
                        <a:rPr lang="tr-TR" sz="24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DERS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KURULU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77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3,85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640723621"/>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2019-2020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80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4,00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3706131007"/>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2018-2019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86</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4,30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316985350"/>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2017-2018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80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5,33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541472092"/>
                  </a:ext>
                </a:extLst>
              </a:tr>
              <a:tr h="512811">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2016-2017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VIII.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80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dirty="0" smtClean="0">
                          <a:effectLst/>
                          <a:latin typeface="Calibri" panose="020F0502020204030204" pitchFamily="34" charset="0"/>
                          <a:ea typeface="Calibri" panose="020F0502020204030204" pitchFamily="34" charset="0"/>
                          <a:cs typeface="Times New Roman" panose="02020603050405020304" pitchFamily="18" charset="0"/>
                        </a:rPr>
                        <a:t>5,33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607371449"/>
                  </a:ext>
                </a:extLst>
              </a:tr>
            </a:tbl>
          </a:graphicData>
        </a:graphic>
      </p:graphicFrame>
    </p:spTree>
    <p:extLst>
      <p:ext uri="{BB962C8B-B14F-4D97-AF65-F5344CB8AC3E}">
        <p14:creationId xmlns:p14="http://schemas.microsoft.com/office/powerpoint/2010/main" val="2745895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SINAV VERİLERİ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32311928"/>
              </p:ext>
            </p:extLst>
          </p:nvPr>
        </p:nvGraphicFramePr>
        <p:xfrm>
          <a:off x="838200" y="2047462"/>
          <a:ext cx="10750826" cy="3120888"/>
        </p:xfrm>
        <a:graphic>
          <a:graphicData uri="http://schemas.openxmlformats.org/drawingml/2006/table">
            <a:tbl>
              <a:tblPr bandRow="1"/>
              <a:tblGrid>
                <a:gridCol w="7113104">
                  <a:extLst>
                    <a:ext uri="{9D8B030D-6E8A-4147-A177-3AD203B41FA5}">
                      <a16:colId xmlns:a16="http://schemas.microsoft.com/office/drawing/2014/main" val="3652040881"/>
                    </a:ext>
                  </a:extLst>
                </a:gridCol>
                <a:gridCol w="3637722">
                  <a:extLst>
                    <a:ext uri="{9D8B030D-6E8A-4147-A177-3AD203B41FA5}">
                      <a16:colId xmlns:a16="http://schemas.microsoft.com/office/drawing/2014/main" val="1996503500"/>
                    </a:ext>
                  </a:extLst>
                </a:gridCol>
              </a:tblGrid>
              <a:tr h="780222">
                <a:tc>
                  <a:txBody>
                    <a:bodyPr/>
                    <a:lstStyle/>
                    <a:p>
                      <a:pPr>
                        <a:lnSpc>
                          <a:spcPct val="115000"/>
                        </a:lnSpc>
                        <a:spcAft>
                          <a:spcPts val="0"/>
                        </a:spcAft>
                      </a:pPr>
                      <a:r>
                        <a:rPr lang="tr-TR" sz="2800" dirty="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Sınava Giren Öğrenci Sayısı</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2800" dirty="0" smtClean="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270</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357432820"/>
                  </a:ext>
                </a:extLst>
              </a:tr>
              <a:tr h="780222">
                <a:tc>
                  <a:txBody>
                    <a:bodyPr/>
                    <a:lstStyle/>
                    <a:p>
                      <a:pPr>
                        <a:lnSpc>
                          <a:spcPct val="115000"/>
                        </a:lnSpc>
                        <a:spcAft>
                          <a:spcPts val="0"/>
                        </a:spcAft>
                      </a:pPr>
                      <a:r>
                        <a:rPr lang="tr-TR" sz="2800" dirty="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Sınava Girmeyen Öğrenci Sayısı</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800" dirty="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2</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545626756"/>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Toplam Soru Sayısı</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tc>
                  <a:txBody>
                    <a:bodyPr/>
                    <a:lstStyle/>
                    <a:p>
                      <a:pPr algn="ctr">
                        <a:lnSpc>
                          <a:spcPct val="115000"/>
                        </a:lnSpc>
                        <a:spcAft>
                          <a:spcPts val="0"/>
                        </a:spcAft>
                      </a:pPr>
                      <a:r>
                        <a:rPr lang="tr-TR" sz="2800" dirty="0" smtClean="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100</a:t>
                      </a:r>
                      <a:r>
                        <a:rPr lang="tr-TR" sz="2800" baseline="0" dirty="0" smtClean="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 (0 P)</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A7BFDE"/>
                    </a:solidFill>
                  </a:tcPr>
                </a:tc>
                <a:extLst>
                  <a:ext uri="{0D108BD9-81ED-4DB2-BD59-A6C34878D82A}">
                    <a16:rowId xmlns:a16="http://schemas.microsoft.com/office/drawing/2014/main" val="4157604236"/>
                  </a:ext>
                </a:extLst>
              </a:tr>
              <a:tr h="780222">
                <a:tc>
                  <a:txBody>
                    <a:bodyPr/>
                    <a:lstStyle/>
                    <a:p>
                      <a:pPr>
                        <a:lnSpc>
                          <a:spcPct val="115000"/>
                        </a:lnSpc>
                        <a:spcAft>
                          <a:spcPts val="0"/>
                        </a:spcAft>
                      </a:pPr>
                      <a:r>
                        <a:rPr lang="tr-TR" sz="2800">
                          <a:solidFill>
                            <a:srgbClr val="000000"/>
                          </a:solidFill>
                          <a:effectLst/>
                          <a:latin typeface="Arial TUR" panose="020B0604020202020204" pitchFamily="34" charset="0"/>
                          <a:ea typeface="Times New Roman" panose="02020603050405020304" pitchFamily="18" charset="0"/>
                          <a:cs typeface="Times New Roman" panose="02020603050405020304" pitchFamily="18" charset="0"/>
                        </a:rPr>
                        <a:t>İptal Edilen Soru (Toplam)</a:t>
                      </a:r>
                      <a:endParaRPr lang="tr-TR" sz="2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a:lnSpc>
                          <a:spcPct val="115000"/>
                        </a:lnSpc>
                        <a:spcAft>
                          <a:spcPts val="0"/>
                        </a:spcAft>
                      </a:pPr>
                      <a:r>
                        <a:rPr lang="tr-TR" sz="2800" dirty="0">
                          <a:solidFill>
                            <a:srgbClr val="000000"/>
                          </a:solidFill>
                          <a:effectLst/>
                          <a:latin typeface="Arial TUR" panose="020B0604020202020204" pitchFamily="34" charset="0"/>
                          <a:ea typeface="Calibri" panose="020F0502020204030204" pitchFamily="34" charset="0"/>
                          <a:cs typeface="Times New Roman" panose="02020603050405020304" pitchFamily="18" charset="0"/>
                        </a:rPr>
                        <a:t>1</a:t>
                      </a:r>
                      <a:endParaRPr lang="tr-T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extLst>
                  <a:ext uri="{0D108BD9-81ED-4DB2-BD59-A6C34878D82A}">
                    <a16:rowId xmlns:a16="http://schemas.microsoft.com/office/drawing/2014/main" val="3720906681"/>
                  </a:ext>
                </a:extLst>
              </a:tr>
            </a:tbl>
          </a:graphicData>
        </a:graphic>
      </p:graphicFrame>
    </p:spTree>
    <p:extLst>
      <p:ext uri="{BB962C8B-B14F-4D97-AF65-F5344CB8AC3E}">
        <p14:creationId xmlns:p14="http://schemas.microsoft.com/office/powerpoint/2010/main" val="167579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627530275"/>
              </p:ext>
            </p:extLst>
          </p:nvPr>
        </p:nvGraphicFramePr>
        <p:xfrm>
          <a:off x="497304" y="160418"/>
          <a:ext cx="11101138" cy="6495988"/>
        </p:xfrm>
        <a:graphic>
          <a:graphicData uri="http://schemas.openxmlformats.org/drawingml/2006/table">
            <a:tbl>
              <a:tblPr>
                <a:tableStyleId>{5C22544A-7EE6-4342-B048-85BDC9FD1C3A}</a:tableStyleId>
              </a:tblPr>
              <a:tblGrid>
                <a:gridCol w="3330342">
                  <a:extLst>
                    <a:ext uri="{9D8B030D-6E8A-4147-A177-3AD203B41FA5}">
                      <a16:colId xmlns:a16="http://schemas.microsoft.com/office/drawing/2014/main" val="4253947688"/>
                    </a:ext>
                  </a:extLst>
                </a:gridCol>
                <a:gridCol w="2220227">
                  <a:extLst>
                    <a:ext uri="{9D8B030D-6E8A-4147-A177-3AD203B41FA5}">
                      <a16:colId xmlns:a16="http://schemas.microsoft.com/office/drawing/2014/main" val="364812051"/>
                    </a:ext>
                  </a:extLst>
                </a:gridCol>
                <a:gridCol w="2220227">
                  <a:extLst>
                    <a:ext uri="{9D8B030D-6E8A-4147-A177-3AD203B41FA5}">
                      <a16:colId xmlns:a16="http://schemas.microsoft.com/office/drawing/2014/main" val="1516144316"/>
                    </a:ext>
                  </a:extLst>
                </a:gridCol>
                <a:gridCol w="3330342">
                  <a:extLst>
                    <a:ext uri="{9D8B030D-6E8A-4147-A177-3AD203B41FA5}">
                      <a16:colId xmlns:a16="http://schemas.microsoft.com/office/drawing/2014/main" val="558719577"/>
                    </a:ext>
                  </a:extLst>
                </a:gridCol>
              </a:tblGrid>
              <a:tr h="380807">
                <a:tc gridSpan="4">
                  <a:txBody>
                    <a:bodyPr/>
                    <a:lstStyle/>
                    <a:p>
                      <a:pPr algn="ctr" fontAlgn="ctr"/>
                      <a:r>
                        <a:rPr lang="tr-TR" sz="2400" b="1" u="none" strike="noStrike" dirty="0">
                          <a:effectLst/>
                        </a:rPr>
                        <a:t>SINAV SORULARININ DAĞILIMI</a:t>
                      </a:r>
                      <a:endParaRPr lang="tr-TR" sz="2400" b="1" i="0" u="none" strike="noStrike" dirty="0">
                        <a:effectLst/>
                        <a:latin typeface="Times New Roman" panose="02020603050405020304" pitchFamily="18" charset="0"/>
                      </a:endParaRPr>
                    </a:p>
                  </a:txBody>
                  <a:tcPr marL="0" marR="0" marT="0" marB="0" anchor="ctr">
                    <a:solidFill>
                      <a:srgbClr val="0070C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0447836"/>
                  </a:ext>
                </a:extLst>
              </a:tr>
              <a:tr h="380807">
                <a:tc>
                  <a:txBody>
                    <a:bodyPr/>
                    <a:lstStyle/>
                    <a:p>
                      <a:pPr algn="ctr" fontAlgn="ctr"/>
                      <a:r>
                        <a:rPr lang="tr-TR" sz="1800" b="1" u="none" strike="noStrike" dirty="0">
                          <a:effectLst/>
                        </a:rPr>
                        <a:t>DERSLER</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b="1" u="none" strike="noStrike" dirty="0">
                          <a:effectLst/>
                        </a:rPr>
                        <a:t>TEORİK PUAN</a:t>
                      </a:r>
                      <a:endParaRPr lang="tr-TR" sz="24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b="1" u="none" strike="noStrike" dirty="0">
                          <a:effectLst/>
                        </a:rPr>
                        <a:t>PRATİK PUAN</a:t>
                      </a:r>
                      <a:endParaRPr lang="tr-TR" sz="24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b="1" u="none" strike="noStrike" dirty="0">
                          <a:effectLst/>
                        </a:rPr>
                        <a:t>TEORİK + PRATİK PUAN</a:t>
                      </a:r>
                      <a:endParaRPr lang="tr-TR" sz="2400" b="1" i="0" u="none" strike="noStrike" dirty="0">
                        <a:effectLst/>
                        <a:latin typeface="Times New Roman" panose="02020603050405020304" pitchFamily="18" charset="0"/>
                      </a:endParaRPr>
                    </a:p>
                  </a:txBody>
                  <a:tcPr marL="0" marR="0" marT="0" marB="0" anchor="ctr">
                    <a:solidFill>
                      <a:srgbClr val="0070C0"/>
                    </a:solidFill>
                  </a:tcPr>
                </a:tc>
                <a:extLst>
                  <a:ext uri="{0D108BD9-81ED-4DB2-BD59-A6C34878D82A}">
                    <a16:rowId xmlns:a16="http://schemas.microsoft.com/office/drawing/2014/main" val="3153583112"/>
                  </a:ext>
                </a:extLst>
              </a:tr>
              <a:tr h="380807">
                <a:tc>
                  <a:txBody>
                    <a:bodyPr/>
                    <a:lstStyle/>
                    <a:p>
                      <a:pPr algn="ctr" fontAlgn="ctr"/>
                      <a:r>
                        <a:rPr lang="tr-TR" sz="1800" b="1" u="none" strike="noStrike" dirty="0">
                          <a:effectLst/>
                        </a:rPr>
                        <a:t>Tıbbi Patoloji (1-10)</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a:effectLst/>
                        </a:rPr>
                        <a:t>10</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10</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633888133"/>
                  </a:ext>
                </a:extLst>
              </a:tr>
              <a:tr h="607834">
                <a:tc>
                  <a:txBody>
                    <a:bodyPr/>
                    <a:lstStyle/>
                    <a:p>
                      <a:pPr algn="ctr" fontAlgn="ctr"/>
                      <a:r>
                        <a:rPr lang="tr-TR" sz="1800" b="1" u="none" strike="noStrike" dirty="0">
                          <a:effectLst/>
                        </a:rPr>
                        <a:t>Kulak Burun ve Boğaz Hastalıkları (11-12)</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1904363518"/>
                  </a:ext>
                </a:extLst>
              </a:tr>
              <a:tr h="380807">
                <a:tc>
                  <a:txBody>
                    <a:bodyPr/>
                    <a:lstStyle/>
                    <a:p>
                      <a:pPr algn="ctr" fontAlgn="ctr"/>
                      <a:r>
                        <a:rPr lang="tr-TR" sz="1800" b="1" u="none" strike="noStrike" dirty="0">
                          <a:effectLst/>
                        </a:rPr>
                        <a:t>Nükleer Tıp (13-14)</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a:effectLst/>
                        </a:rPr>
                        <a:t>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390142394"/>
                  </a:ext>
                </a:extLst>
              </a:tr>
              <a:tr h="607834">
                <a:tc>
                  <a:txBody>
                    <a:bodyPr/>
                    <a:lstStyle/>
                    <a:p>
                      <a:pPr algn="ctr" fontAlgn="ctr"/>
                      <a:r>
                        <a:rPr lang="tr-TR" sz="1800" b="1" u="none" strike="noStrike" dirty="0">
                          <a:effectLst/>
                        </a:rPr>
                        <a:t>Anesteziyoloji ve </a:t>
                      </a:r>
                      <a:r>
                        <a:rPr lang="tr-TR" sz="1800" b="1" u="none" strike="noStrike" dirty="0" err="1">
                          <a:effectLst/>
                        </a:rPr>
                        <a:t>Reanimasyon</a:t>
                      </a:r>
                      <a:r>
                        <a:rPr lang="tr-TR" sz="1800" b="1" u="none" strike="noStrike" dirty="0">
                          <a:effectLst/>
                        </a:rPr>
                        <a:t> (15-18)</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a:effectLst/>
                        </a:rPr>
                        <a:t>4</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4</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3421568885"/>
                  </a:ext>
                </a:extLst>
              </a:tr>
              <a:tr h="380807">
                <a:tc>
                  <a:txBody>
                    <a:bodyPr/>
                    <a:lstStyle/>
                    <a:p>
                      <a:pPr algn="ctr" fontAlgn="ctr"/>
                      <a:r>
                        <a:rPr lang="tr-TR" sz="1800" b="1" u="none" strike="noStrike" dirty="0">
                          <a:effectLst/>
                        </a:rPr>
                        <a:t>Göz Hastalıkları (19-25)</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a:effectLst/>
                        </a:rPr>
                        <a:t>7</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4183674960"/>
                  </a:ext>
                </a:extLst>
              </a:tr>
              <a:tr h="380807">
                <a:tc>
                  <a:txBody>
                    <a:bodyPr/>
                    <a:lstStyle/>
                    <a:p>
                      <a:pPr algn="ctr" fontAlgn="ctr"/>
                      <a:r>
                        <a:rPr lang="tr-TR" sz="1800" b="1" u="none" strike="noStrike" dirty="0">
                          <a:effectLst/>
                        </a:rPr>
                        <a:t>Tıbbi Mikrobiyoloji (26-27)</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smtClean="0">
                          <a:effectLst/>
                        </a:rPr>
                        <a:t>2 (1)</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3994843034"/>
                  </a:ext>
                </a:extLst>
              </a:tr>
              <a:tr h="380807">
                <a:tc>
                  <a:txBody>
                    <a:bodyPr/>
                    <a:lstStyle/>
                    <a:p>
                      <a:pPr algn="ctr" fontAlgn="ctr"/>
                      <a:r>
                        <a:rPr lang="tr-TR" sz="1800" b="1" u="none" strike="noStrike" dirty="0">
                          <a:effectLst/>
                        </a:rPr>
                        <a:t>Nöroloji (28-39)</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a:effectLst/>
                        </a:rPr>
                        <a:t>12</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12</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711537449"/>
                  </a:ext>
                </a:extLst>
              </a:tr>
              <a:tr h="520233">
                <a:tc>
                  <a:txBody>
                    <a:bodyPr/>
                    <a:lstStyle/>
                    <a:p>
                      <a:pPr algn="ctr" fontAlgn="ctr"/>
                      <a:r>
                        <a:rPr lang="tr-TR" sz="1800" b="1" u="none" strike="noStrike" dirty="0">
                          <a:effectLst/>
                        </a:rPr>
                        <a:t>Ruh Sağlığı ve Hastalıkları (40-51)</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a:effectLst/>
                        </a:rPr>
                        <a:t>12</a:t>
                      </a:r>
                      <a:endParaRPr lang="tr-TR" sz="2400" b="1"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4235566209"/>
                  </a:ext>
                </a:extLst>
              </a:tr>
              <a:tr h="380807">
                <a:tc>
                  <a:txBody>
                    <a:bodyPr/>
                    <a:lstStyle/>
                    <a:p>
                      <a:pPr algn="ctr" fontAlgn="ctr"/>
                      <a:r>
                        <a:rPr lang="tr-TR" sz="1800" b="1" u="none" strike="noStrike" dirty="0">
                          <a:effectLst/>
                        </a:rPr>
                        <a:t>Radyoloji (52-55)</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a:effectLst/>
                        </a:rPr>
                        <a:t>4</a:t>
                      </a:r>
                      <a:endParaRPr lang="tr-TR" sz="24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4</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335707590"/>
                  </a:ext>
                </a:extLst>
              </a:tr>
              <a:tr h="571210">
                <a:tc>
                  <a:txBody>
                    <a:bodyPr/>
                    <a:lstStyle/>
                    <a:p>
                      <a:pPr algn="ctr" fontAlgn="ctr"/>
                      <a:r>
                        <a:rPr lang="tr-TR" sz="1800" b="1" u="none" strike="noStrike" dirty="0">
                          <a:effectLst/>
                        </a:rPr>
                        <a:t>Çocuk Sağlığı ve Hastalıkları (56-64)</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a:effectLst/>
                        </a:rPr>
                        <a:t>9</a:t>
                      </a:r>
                      <a:endParaRPr lang="tr-TR" sz="2400" b="0" i="0" u="none" strike="noStrike" dirty="0">
                        <a:solidFill>
                          <a:srgbClr val="000000"/>
                        </a:solidFill>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9</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3109623153"/>
                  </a:ext>
                </a:extLst>
              </a:tr>
              <a:tr h="380807">
                <a:tc>
                  <a:txBody>
                    <a:bodyPr/>
                    <a:lstStyle/>
                    <a:p>
                      <a:pPr algn="ctr" fontAlgn="ctr"/>
                      <a:r>
                        <a:rPr lang="tr-TR" sz="1800" b="1" u="none" strike="noStrike" dirty="0">
                          <a:effectLst/>
                        </a:rPr>
                        <a:t>Tıbbi Farmakoloji (65-98)</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a:effectLst/>
                        </a:rPr>
                        <a:t>34</a:t>
                      </a:r>
                      <a:endParaRPr lang="tr-TR" sz="2400" b="1"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34</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143993300"/>
                  </a:ext>
                </a:extLst>
              </a:tr>
              <a:tr h="380807">
                <a:tc>
                  <a:txBody>
                    <a:bodyPr/>
                    <a:lstStyle/>
                    <a:p>
                      <a:pPr algn="ctr" fontAlgn="ctr"/>
                      <a:r>
                        <a:rPr lang="tr-TR" sz="1800" b="1" u="none" strike="noStrike" dirty="0">
                          <a:effectLst/>
                        </a:rPr>
                        <a:t>Enfeksiyon Hastalıkları (99-100)</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a:effectLst/>
                        </a:rPr>
                        <a:t>2</a:t>
                      </a:r>
                      <a:endParaRPr lang="tr-TR" sz="2400" b="0" i="0" u="none" strike="noStrike" dirty="0">
                        <a:solidFill>
                          <a:srgbClr val="000000"/>
                        </a:solidFill>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46452525"/>
                  </a:ext>
                </a:extLst>
              </a:tr>
              <a:tr h="380807">
                <a:tc>
                  <a:txBody>
                    <a:bodyPr/>
                    <a:lstStyle/>
                    <a:p>
                      <a:pPr algn="ctr" fontAlgn="ctr"/>
                      <a:r>
                        <a:rPr lang="tr-TR" sz="1800" b="1" u="none" strike="noStrike" dirty="0">
                          <a:effectLst/>
                        </a:rPr>
                        <a:t>Toplam</a:t>
                      </a:r>
                      <a:endParaRPr lang="tr-TR" sz="1800" b="1" i="0" u="none" strike="noStrike" dirty="0">
                        <a:effectLst/>
                        <a:latin typeface="Times New Roman" panose="02020603050405020304" pitchFamily="18" charset="0"/>
                      </a:endParaRPr>
                    </a:p>
                  </a:txBody>
                  <a:tcPr marL="0" marR="0" marT="0" marB="0" anchor="ctr">
                    <a:solidFill>
                      <a:srgbClr val="0070C0"/>
                    </a:solidFill>
                  </a:tcPr>
                </a:tc>
                <a:tc>
                  <a:txBody>
                    <a:bodyPr/>
                    <a:lstStyle/>
                    <a:p>
                      <a:pPr algn="ctr" fontAlgn="ctr"/>
                      <a:r>
                        <a:rPr lang="tr-TR" sz="2400" u="none" strike="noStrike" dirty="0" smtClean="0">
                          <a:effectLst/>
                        </a:rPr>
                        <a:t>100 (99)</a:t>
                      </a:r>
                      <a:endParaRPr lang="tr-TR" sz="2400" b="1"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100</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643351932"/>
                  </a:ext>
                </a:extLst>
              </a:tr>
            </a:tbl>
          </a:graphicData>
        </a:graphic>
      </p:graphicFrame>
    </p:spTree>
    <p:extLst>
      <p:ext uri="{BB962C8B-B14F-4D97-AF65-F5344CB8AC3E}">
        <p14:creationId xmlns:p14="http://schemas.microsoft.com/office/powerpoint/2010/main" val="108004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9064"/>
          </a:xfrm>
        </p:spPr>
        <p:txBody>
          <a:bodyPr>
            <a:normAutofit fontScale="90000"/>
          </a:bodyPr>
          <a:lstStyle/>
          <a:p>
            <a:r>
              <a:rPr lang="tr-TR" sz="3600" b="1" dirty="0" smtClean="0">
                <a:latin typeface="Times New Roman" panose="02020603050405020304" pitchFamily="18" charset="0"/>
                <a:cs typeface="Times New Roman" panose="02020603050405020304" pitchFamily="18" charset="0"/>
              </a:rPr>
              <a:t>ORTALAMA</a:t>
            </a:r>
            <a:endParaRPr lang="tr-TR" sz="3600" b="1" dirty="0">
              <a:latin typeface="Times New Roman" panose="02020603050405020304" pitchFamily="18" charset="0"/>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717305030"/>
              </p:ext>
            </p:extLst>
          </p:nvPr>
        </p:nvGraphicFramePr>
        <p:xfrm>
          <a:off x="1235242" y="834189"/>
          <a:ext cx="10118557" cy="5701586"/>
        </p:xfrm>
        <a:graphic>
          <a:graphicData uri="http://schemas.openxmlformats.org/drawingml/2006/table">
            <a:tbl>
              <a:tblPr firstRow="1" bandRow="1"/>
              <a:tblGrid>
                <a:gridCol w="5630779">
                  <a:extLst>
                    <a:ext uri="{9D8B030D-6E8A-4147-A177-3AD203B41FA5}">
                      <a16:colId xmlns:a16="http://schemas.microsoft.com/office/drawing/2014/main" val="3844038721"/>
                    </a:ext>
                  </a:extLst>
                </a:gridCol>
                <a:gridCol w="4487778">
                  <a:extLst>
                    <a:ext uri="{9D8B030D-6E8A-4147-A177-3AD203B41FA5}">
                      <a16:colId xmlns:a16="http://schemas.microsoft.com/office/drawing/2014/main" val="2704329700"/>
                    </a:ext>
                  </a:extLst>
                </a:gridCol>
              </a:tblGrid>
              <a:tr h="904480">
                <a:tc>
                  <a:txBody>
                    <a:bodyPr/>
                    <a:lstStyle/>
                    <a:p>
                      <a:pPr algn="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YILLARA GÖRE İLGİLİ KURULDAKİ BAŞARI DURUMU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PUAN</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570507295"/>
                  </a:ext>
                </a:extLst>
              </a:tr>
              <a:tr h="504421">
                <a:tc>
                  <a:txBody>
                    <a:bodyPr/>
                    <a:lstStyle/>
                    <a:p>
                      <a:pPr marR="36195" algn="just">
                        <a:lnSpc>
                          <a:spcPct val="115000"/>
                        </a:lnSpc>
                        <a:spcAft>
                          <a:spcPts val="0"/>
                        </a:spcAft>
                      </a:pP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2024-2025  VI.</a:t>
                      </a:r>
                      <a:r>
                        <a:rPr lang="tr-TR" sz="2000" kern="12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effectLst/>
                          <a:latin typeface="Calibri" panose="020F0502020204030204" pitchFamily="34" charset="0"/>
                          <a:ea typeface="Times New Roman" panose="02020603050405020304" pitchFamily="18" charset="0"/>
                          <a:cs typeface="Times New Roman" panose="02020603050405020304" pitchFamily="18" charset="0"/>
                        </a:rPr>
                        <a:t>74,44</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558210645"/>
                  </a:ext>
                </a:extLst>
              </a:tr>
              <a:tr h="504421">
                <a:tc>
                  <a:txBody>
                    <a:bodyPr/>
                    <a:lstStyle/>
                    <a:p>
                      <a:pPr marR="36195"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2023-2024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VI.</a:t>
                      </a:r>
                      <a:r>
                        <a:rPr lang="tr-TR" sz="2000" kern="12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effectLst/>
                          <a:latin typeface="Calibri" panose="020F0502020204030204" pitchFamily="34" charset="0"/>
                          <a:ea typeface="Times New Roman" panose="02020603050405020304" pitchFamily="18" charset="0"/>
                          <a:cs typeface="Times New Roman" panose="02020603050405020304" pitchFamily="18" charset="0"/>
                        </a:rPr>
                        <a:t>71,53</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722500163"/>
                  </a:ext>
                </a:extLst>
              </a:tr>
              <a:tr h="504421">
                <a:tc>
                  <a:txBody>
                    <a:bodyPr/>
                    <a:lstStyle/>
                    <a:p>
                      <a:pPr marR="36195"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2022-2023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VI .DERS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Calibri" panose="020F0502020204030204" pitchFamily="34" charset="0"/>
                          <a:ea typeface="Times New Roman" panose="02020603050405020304" pitchFamily="18" charset="0"/>
                          <a:cs typeface="Times New Roman" panose="02020603050405020304" pitchFamily="18" charset="0"/>
                        </a:rPr>
                        <a:t>83,73</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71047585"/>
                  </a:ext>
                </a:extLst>
              </a:tr>
              <a:tr h="504421">
                <a:tc>
                  <a:txBody>
                    <a:bodyPr/>
                    <a:lstStyle/>
                    <a:p>
                      <a:pPr marR="36195"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2021-2022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effectLst/>
                          <a:latin typeface="Calibri" panose="020F0502020204030204" pitchFamily="34" charset="0"/>
                          <a:ea typeface="Times New Roman" panose="02020603050405020304" pitchFamily="18" charset="0"/>
                          <a:cs typeface="Times New Roman" panose="02020603050405020304" pitchFamily="18" charset="0"/>
                        </a:rPr>
                        <a:t>75,30</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2121396410"/>
                  </a:ext>
                </a:extLst>
              </a:tr>
              <a:tr h="504421">
                <a:tc>
                  <a:txBody>
                    <a:bodyPr/>
                    <a:lstStyle/>
                    <a:p>
                      <a:pPr marR="36195"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2020-2021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85,39</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944601683"/>
                  </a:ext>
                </a:extLst>
              </a:tr>
              <a:tr h="504421">
                <a:tc>
                  <a:txBody>
                    <a:bodyPr/>
                    <a:lstStyle/>
                    <a:p>
                      <a:pPr marR="36195"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2019-2020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86,60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2245117683"/>
                  </a:ext>
                </a:extLst>
              </a:tr>
              <a:tr h="504421">
                <a:tc>
                  <a:txBody>
                    <a:bodyPr/>
                    <a:lstStyle/>
                    <a:p>
                      <a:pPr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2018-2019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72,81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020412547"/>
                  </a:ext>
                </a:extLst>
              </a:tr>
              <a:tr h="504421">
                <a:tc>
                  <a:txBody>
                    <a:bodyPr/>
                    <a:lstStyle/>
                    <a:p>
                      <a:pPr algn="just">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2017-2018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VIII. DERS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75,46</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424086462"/>
                  </a:ext>
                </a:extLst>
              </a:tr>
              <a:tr h="504421">
                <a:tc>
                  <a:txBody>
                    <a:bodyPr/>
                    <a:lstStyle/>
                    <a:p>
                      <a:pPr algn="just">
                        <a:lnSpc>
                          <a:spcPct val="115000"/>
                        </a:lnSpc>
                        <a:spcAft>
                          <a:spcPts val="0"/>
                        </a:spcAft>
                      </a:pP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2016-2017  VIII.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66,75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257214250"/>
                  </a:ext>
                </a:extLst>
              </a:tr>
              <a:tr h="257317">
                <a:tc>
                  <a:txBody>
                    <a:bodyPr/>
                    <a:lstStyle/>
                    <a:p>
                      <a:pPr algn="r">
                        <a:lnSpc>
                          <a:spcPct val="115000"/>
                        </a:lnSpc>
                        <a:spcAft>
                          <a:spcPts val="0"/>
                        </a:spcAft>
                      </a:pPr>
                      <a:r>
                        <a:rPr lang="tr-TR" sz="5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nSpc>
                          <a:spcPct val="115000"/>
                        </a:lnSpc>
                        <a:spcAft>
                          <a:spcPts val="0"/>
                        </a:spcAft>
                      </a:pPr>
                      <a:r>
                        <a:rPr lang="tr-TR" sz="500" dirty="0">
                          <a:effectLst/>
                          <a:latin typeface="Arial" panose="020B0604020202020204" pitchFamily="34" charset="0"/>
                          <a:ea typeface="Calibri" panose="020F0502020204030204" pitchFamily="34" charset="0"/>
                          <a:cs typeface="Times New Roman" panose="02020603050405020304" pitchFamily="18" charset="0"/>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1458413490"/>
                  </a:ext>
                </a:extLst>
              </a:tr>
            </a:tbl>
          </a:graphicData>
        </a:graphic>
      </p:graphicFrame>
    </p:spTree>
    <p:extLst>
      <p:ext uri="{BB962C8B-B14F-4D97-AF65-F5344CB8AC3E}">
        <p14:creationId xmlns:p14="http://schemas.microsoft.com/office/powerpoint/2010/main" val="229996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52159667"/>
              </p:ext>
            </p:extLst>
          </p:nvPr>
        </p:nvGraphicFramePr>
        <p:xfrm>
          <a:off x="898359" y="834191"/>
          <a:ext cx="10651956" cy="5686049"/>
        </p:xfrm>
        <a:graphic>
          <a:graphicData uri="http://schemas.openxmlformats.org/drawingml/2006/table">
            <a:tbl>
              <a:tblPr>
                <a:tableStyleId>{5C22544A-7EE6-4342-B048-85BDC9FD1C3A}</a:tableStyleId>
              </a:tblPr>
              <a:tblGrid>
                <a:gridCol w="2662989">
                  <a:extLst>
                    <a:ext uri="{9D8B030D-6E8A-4147-A177-3AD203B41FA5}">
                      <a16:colId xmlns:a16="http://schemas.microsoft.com/office/drawing/2014/main" val="1309815748"/>
                    </a:ext>
                  </a:extLst>
                </a:gridCol>
                <a:gridCol w="2662989">
                  <a:extLst>
                    <a:ext uri="{9D8B030D-6E8A-4147-A177-3AD203B41FA5}">
                      <a16:colId xmlns:a16="http://schemas.microsoft.com/office/drawing/2014/main" val="2405330631"/>
                    </a:ext>
                  </a:extLst>
                </a:gridCol>
                <a:gridCol w="2662989">
                  <a:extLst>
                    <a:ext uri="{9D8B030D-6E8A-4147-A177-3AD203B41FA5}">
                      <a16:colId xmlns:a16="http://schemas.microsoft.com/office/drawing/2014/main" val="1679147043"/>
                    </a:ext>
                  </a:extLst>
                </a:gridCol>
                <a:gridCol w="2662989">
                  <a:extLst>
                    <a:ext uri="{9D8B030D-6E8A-4147-A177-3AD203B41FA5}">
                      <a16:colId xmlns:a16="http://schemas.microsoft.com/office/drawing/2014/main" val="2768756568"/>
                    </a:ext>
                  </a:extLst>
                </a:gridCol>
              </a:tblGrid>
              <a:tr h="725207">
                <a:tc gridSpan="4">
                  <a:txBody>
                    <a:bodyPr/>
                    <a:lstStyle/>
                    <a:p>
                      <a:pPr algn="ctr" fontAlgn="ctr"/>
                      <a:r>
                        <a:rPr lang="tr-TR" sz="2400" b="1" u="none" strike="noStrike" dirty="0">
                          <a:effectLst/>
                        </a:rPr>
                        <a:t>PUANLAMA BARAJLI</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634599023"/>
                  </a:ext>
                </a:extLst>
              </a:tr>
              <a:tr h="442032">
                <a:tc>
                  <a:txBody>
                    <a:bodyPr/>
                    <a:lstStyle/>
                    <a:p>
                      <a:pPr algn="ctr" fontAlgn="ctr"/>
                      <a:r>
                        <a:rPr lang="tr-TR" sz="2000" b="1" u="none" strike="noStrike" dirty="0">
                          <a:effectLst/>
                        </a:rPr>
                        <a:t>Barajlı Nota Göre Dağılım</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b="1" u="none" strike="noStrike" dirty="0">
                          <a:effectLst/>
                        </a:rPr>
                        <a:t>Toplam Not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Teorik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Pratik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1622535947"/>
                  </a:ext>
                </a:extLst>
              </a:tr>
              <a:tr h="725207">
                <a:tc>
                  <a:txBody>
                    <a:bodyPr/>
                    <a:lstStyle/>
                    <a:p>
                      <a:pPr algn="ctr" fontAlgn="ctr"/>
                      <a:r>
                        <a:rPr lang="tr-TR" sz="2000" b="1" u="none" strike="noStrike" dirty="0">
                          <a:effectLst/>
                        </a:rPr>
                        <a:t>Sınav Puanlaması:</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100</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100</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715859152"/>
                  </a:ext>
                </a:extLst>
              </a:tr>
              <a:tr h="725207">
                <a:tc>
                  <a:txBody>
                    <a:bodyPr/>
                    <a:lstStyle/>
                    <a:p>
                      <a:pPr algn="ctr" fontAlgn="ctr"/>
                      <a:r>
                        <a:rPr lang="tr-TR" sz="2000" b="1" u="none" strike="noStrike" dirty="0">
                          <a:effectLst/>
                        </a:rPr>
                        <a:t>En Yüksek Not: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95,96    1 KİŞİ</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95,96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973573046"/>
                  </a:ext>
                </a:extLst>
              </a:tr>
              <a:tr h="725207">
                <a:tc>
                  <a:txBody>
                    <a:bodyPr/>
                    <a:lstStyle/>
                    <a:p>
                      <a:pPr algn="ctr" fontAlgn="ctr"/>
                      <a:r>
                        <a:rPr lang="tr-TR" sz="2000" b="1" u="none" strike="noStrike" dirty="0">
                          <a:effectLst/>
                        </a:rPr>
                        <a:t>En Düşük Not: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26,87    1 KİŞİ</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26,87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3776885707"/>
                  </a:ext>
                </a:extLst>
              </a:tr>
              <a:tr h="725207">
                <a:tc>
                  <a:txBody>
                    <a:bodyPr/>
                    <a:lstStyle/>
                    <a:p>
                      <a:pPr algn="ctr" fontAlgn="ctr"/>
                      <a:r>
                        <a:rPr lang="tr-TR" sz="2000" b="1" u="none" strike="noStrike" dirty="0">
                          <a:effectLst/>
                        </a:rPr>
                        <a:t>Ortalama</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74,44</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74,44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438043230"/>
                  </a:ext>
                </a:extLst>
              </a:tr>
              <a:tr h="725207">
                <a:tc>
                  <a:txBody>
                    <a:bodyPr/>
                    <a:lstStyle/>
                    <a:p>
                      <a:pPr algn="ctr" fontAlgn="ctr"/>
                      <a:r>
                        <a:rPr lang="tr-TR" sz="2000" b="1" u="none" strike="noStrike" dirty="0">
                          <a:effectLst/>
                        </a:rPr>
                        <a:t>Başarı %</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000" u="none" strike="noStrike" dirty="0">
                          <a:effectLst/>
                        </a:rPr>
                        <a:t>74,44</a:t>
                      </a:r>
                      <a:endParaRPr lang="tr-TR" sz="20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74,44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166505017"/>
                  </a:ext>
                </a:extLst>
              </a:tr>
              <a:tr h="725207">
                <a:tc gridSpan="4">
                  <a:txBody>
                    <a:bodyPr/>
                    <a:lstStyle/>
                    <a:p>
                      <a:pPr algn="ctr" fontAlgn="ctr"/>
                      <a:r>
                        <a:rPr lang="tr-TR" sz="2400" b="1" u="none" strike="noStrike" dirty="0">
                          <a:effectLst/>
                        </a:rPr>
                        <a:t>SINAVA GİREN ÖĞRENCİ </a:t>
                      </a:r>
                      <a:r>
                        <a:rPr lang="tr-TR" sz="2400" b="1" u="none" strike="noStrike" dirty="0" smtClean="0">
                          <a:effectLst/>
                        </a:rPr>
                        <a:t>SAYISI = 270</a:t>
                      </a:r>
                      <a:endParaRPr lang="tr-TR" sz="2400" b="1" i="0" u="none" strike="noStrike" dirty="0">
                        <a:effectLst/>
                        <a:latin typeface="Times New Roman" panose="02020603050405020304" pitchFamily="18"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10222158"/>
                  </a:ext>
                </a:extLst>
              </a:tr>
            </a:tbl>
          </a:graphicData>
        </a:graphic>
      </p:graphicFrame>
    </p:spTree>
    <p:extLst>
      <p:ext uri="{BB962C8B-B14F-4D97-AF65-F5344CB8AC3E}">
        <p14:creationId xmlns:p14="http://schemas.microsoft.com/office/powerpoint/2010/main" val="2192795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635824152"/>
              </p:ext>
            </p:extLst>
          </p:nvPr>
        </p:nvGraphicFramePr>
        <p:xfrm>
          <a:off x="401052" y="433135"/>
          <a:ext cx="11341768" cy="6054096"/>
        </p:xfrm>
        <a:graphic>
          <a:graphicData uri="http://schemas.openxmlformats.org/drawingml/2006/table">
            <a:tbl>
              <a:tblPr>
                <a:tableStyleId>{5C22544A-7EE6-4342-B048-85BDC9FD1C3A}</a:tableStyleId>
              </a:tblPr>
              <a:tblGrid>
                <a:gridCol w="2835442">
                  <a:extLst>
                    <a:ext uri="{9D8B030D-6E8A-4147-A177-3AD203B41FA5}">
                      <a16:colId xmlns:a16="http://schemas.microsoft.com/office/drawing/2014/main" val="852775361"/>
                    </a:ext>
                  </a:extLst>
                </a:gridCol>
                <a:gridCol w="2835442">
                  <a:extLst>
                    <a:ext uri="{9D8B030D-6E8A-4147-A177-3AD203B41FA5}">
                      <a16:colId xmlns:a16="http://schemas.microsoft.com/office/drawing/2014/main" val="3170649096"/>
                    </a:ext>
                  </a:extLst>
                </a:gridCol>
                <a:gridCol w="2835442">
                  <a:extLst>
                    <a:ext uri="{9D8B030D-6E8A-4147-A177-3AD203B41FA5}">
                      <a16:colId xmlns:a16="http://schemas.microsoft.com/office/drawing/2014/main" val="4147115002"/>
                    </a:ext>
                  </a:extLst>
                </a:gridCol>
                <a:gridCol w="2835442">
                  <a:extLst>
                    <a:ext uri="{9D8B030D-6E8A-4147-A177-3AD203B41FA5}">
                      <a16:colId xmlns:a16="http://schemas.microsoft.com/office/drawing/2014/main" val="1921402480"/>
                    </a:ext>
                  </a:extLst>
                </a:gridCol>
              </a:tblGrid>
              <a:tr h="760368">
                <a:tc gridSpan="4">
                  <a:txBody>
                    <a:bodyPr/>
                    <a:lstStyle/>
                    <a:p>
                      <a:pPr algn="ctr" fontAlgn="ctr"/>
                      <a:r>
                        <a:rPr lang="tr-TR" sz="2400" b="1" u="none" strike="noStrike" dirty="0">
                          <a:effectLst/>
                        </a:rPr>
                        <a:t>PUANLAMA HAM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18767254"/>
                  </a:ext>
                </a:extLst>
              </a:tr>
              <a:tr h="709256">
                <a:tc>
                  <a:txBody>
                    <a:bodyPr/>
                    <a:lstStyle/>
                    <a:p>
                      <a:pPr algn="ctr" fontAlgn="ctr"/>
                      <a:r>
                        <a:rPr lang="tr-TR" sz="2400" b="1" u="none" strike="noStrike">
                          <a:effectLst/>
                        </a:rPr>
                        <a:t>Ham Nota Göre Dağılım</a:t>
                      </a:r>
                      <a:endParaRPr lang="tr-TR" sz="2400" b="1" i="0" u="none" strike="noStrike">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a:effectLst/>
                        </a:rPr>
                        <a:t>Toplam Not</a:t>
                      </a:r>
                      <a:endParaRPr lang="tr-TR" sz="2400" b="1" i="0" u="none" strike="noStrike">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Teorik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Pratik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3211398438"/>
                  </a:ext>
                </a:extLst>
              </a:tr>
              <a:tr h="760368">
                <a:tc>
                  <a:txBody>
                    <a:bodyPr/>
                    <a:lstStyle/>
                    <a:p>
                      <a:pPr algn="ctr" fontAlgn="ctr"/>
                      <a:r>
                        <a:rPr lang="tr-TR" sz="2400" b="1" u="none" strike="noStrike" dirty="0">
                          <a:effectLst/>
                        </a:rPr>
                        <a:t>Sınav Puanlaması:</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100</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100</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0</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129516571"/>
                  </a:ext>
                </a:extLst>
              </a:tr>
              <a:tr h="760368">
                <a:tc>
                  <a:txBody>
                    <a:bodyPr/>
                    <a:lstStyle/>
                    <a:p>
                      <a:pPr algn="ctr" fontAlgn="ctr"/>
                      <a:r>
                        <a:rPr lang="tr-TR" sz="2400" b="1" u="none" strike="noStrike" dirty="0">
                          <a:effectLst/>
                        </a:rPr>
                        <a:t>En Yüksek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95,96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95,96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610491341"/>
                  </a:ext>
                </a:extLst>
              </a:tr>
              <a:tr h="760368">
                <a:tc>
                  <a:txBody>
                    <a:bodyPr/>
                    <a:lstStyle/>
                    <a:p>
                      <a:pPr algn="ctr" fontAlgn="ctr"/>
                      <a:r>
                        <a:rPr lang="tr-TR" sz="2400" b="1" u="none" strike="noStrike" dirty="0">
                          <a:effectLst/>
                        </a:rPr>
                        <a:t>En Düşük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37,38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37,38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192603585"/>
                  </a:ext>
                </a:extLst>
              </a:tr>
              <a:tr h="760368">
                <a:tc>
                  <a:txBody>
                    <a:bodyPr/>
                    <a:lstStyle/>
                    <a:p>
                      <a:pPr algn="ctr" fontAlgn="ctr"/>
                      <a:r>
                        <a:rPr lang="tr-TR" sz="2400" b="1" u="none" strike="noStrike" dirty="0">
                          <a:effectLst/>
                        </a:rPr>
                        <a:t>Ortalama</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75,05</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75,04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0,00</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760454214"/>
                  </a:ext>
                </a:extLst>
              </a:tr>
              <a:tr h="760368">
                <a:tc>
                  <a:txBody>
                    <a:bodyPr/>
                    <a:lstStyle/>
                    <a:p>
                      <a:pPr algn="ctr" fontAlgn="ctr"/>
                      <a:r>
                        <a:rPr lang="tr-TR" sz="2400" b="1" u="none" strike="noStrike" dirty="0">
                          <a:effectLst/>
                        </a:rPr>
                        <a:t>Başarı %</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75,05</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75,04</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260016931"/>
                  </a:ext>
                </a:extLst>
              </a:tr>
              <a:tr h="760368">
                <a:tc gridSpan="4">
                  <a:txBody>
                    <a:bodyPr/>
                    <a:lstStyle/>
                    <a:p>
                      <a:pPr algn="ctr" fontAlgn="ctr"/>
                      <a:r>
                        <a:rPr lang="tr-TR" sz="2400" b="1" u="none" strike="noStrike" dirty="0">
                          <a:effectLst/>
                        </a:rPr>
                        <a:t>SINAVA GİREN ÖĞRENCİ </a:t>
                      </a:r>
                      <a:r>
                        <a:rPr lang="tr-TR" sz="2400" b="1" u="none" strike="noStrike" dirty="0" smtClean="0">
                          <a:effectLst/>
                        </a:rPr>
                        <a:t>SAYISI = 270</a:t>
                      </a:r>
                      <a:endParaRPr lang="tr-TR" sz="2400" b="1" i="0" u="none" strike="noStrike" dirty="0">
                        <a:effectLst/>
                        <a:latin typeface="Times New Roman" panose="02020603050405020304" pitchFamily="18"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970411430"/>
                  </a:ext>
                </a:extLst>
              </a:tr>
            </a:tbl>
          </a:graphicData>
        </a:graphic>
      </p:graphicFrame>
    </p:spTree>
    <p:extLst>
      <p:ext uri="{BB962C8B-B14F-4D97-AF65-F5344CB8AC3E}">
        <p14:creationId xmlns:p14="http://schemas.microsoft.com/office/powerpoint/2010/main" val="1590628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246447624"/>
              </p:ext>
            </p:extLst>
          </p:nvPr>
        </p:nvGraphicFramePr>
        <p:xfrm>
          <a:off x="112298" y="144378"/>
          <a:ext cx="11871154" cy="6808488"/>
        </p:xfrm>
        <a:graphic>
          <a:graphicData uri="http://schemas.openxmlformats.org/drawingml/2006/table">
            <a:tbl>
              <a:tblPr>
                <a:tableStyleId>{5C22544A-7EE6-4342-B048-85BDC9FD1C3A}</a:tableStyleId>
              </a:tblPr>
              <a:tblGrid>
                <a:gridCol w="847939">
                  <a:extLst>
                    <a:ext uri="{9D8B030D-6E8A-4147-A177-3AD203B41FA5}">
                      <a16:colId xmlns:a16="http://schemas.microsoft.com/office/drawing/2014/main" val="2521620522"/>
                    </a:ext>
                  </a:extLst>
                </a:gridCol>
                <a:gridCol w="847939">
                  <a:extLst>
                    <a:ext uri="{9D8B030D-6E8A-4147-A177-3AD203B41FA5}">
                      <a16:colId xmlns:a16="http://schemas.microsoft.com/office/drawing/2014/main" val="3132590683"/>
                    </a:ext>
                  </a:extLst>
                </a:gridCol>
                <a:gridCol w="1695880">
                  <a:extLst>
                    <a:ext uri="{9D8B030D-6E8A-4147-A177-3AD203B41FA5}">
                      <a16:colId xmlns:a16="http://schemas.microsoft.com/office/drawing/2014/main" val="673024677"/>
                    </a:ext>
                  </a:extLst>
                </a:gridCol>
                <a:gridCol w="847939">
                  <a:extLst>
                    <a:ext uri="{9D8B030D-6E8A-4147-A177-3AD203B41FA5}">
                      <a16:colId xmlns:a16="http://schemas.microsoft.com/office/drawing/2014/main" val="2384505875"/>
                    </a:ext>
                  </a:extLst>
                </a:gridCol>
                <a:gridCol w="847939">
                  <a:extLst>
                    <a:ext uri="{9D8B030D-6E8A-4147-A177-3AD203B41FA5}">
                      <a16:colId xmlns:a16="http://schemas.microsoft.com/office/drawing/2014/main" val="1550214529"/>
                    </a:ext>
                  </a:extLst>
                </a:gridCol>
                <a:gridCol w="1695880">
                  <a:extLst>
                    <a:ext uri="{9D8B030D-6E8A-4147-A177-3AD203B41FA5}">
                      <a16:colId xmlns:a16="http://schemas.microsoft.com/office/drawing/2014/main" val="3140272492"/>
                    </a:ext>
                  </a:extLst>
                </a:gridCol>
                <a:gridCol w="1695880">
                  <a:extLst>
                    <a:ext uri="{9D8B030D-6E8A-4147-A177-3AD203B41FA5}">
                      <a16:colId xmlns:a16="http://schemas.microsoft.com/office/drawing/2014/main" val="4162107422"/>
                    </a:ext>
                  </a:extLst>
                </a:gridCol>
                <a:gridCol w="847939">
                  <a:extLst>
                    <a:ext uri="{9D8B030D-6E8A-4147-A177-3AD203B41FA5}">
                      <a16:colId xmlns:a16="http://schemas.microsoft.com/office/drawing/2014/main" val="1428399419"/>
                    </a:ext>
                  </a:extLst>
                </a:gridCol>
                <a:gridCol w="847939">
                  <a:extLst>
                    <a:ext uri="{9D8B030D-6E8A-4147-A177-3AD203B41FA5}">
                      <a16:colId xmlns:a16="http://schemas.microsoft.com/office/drawing/2014/main" val="4280047573"/>
                    </a:ext>
                  </a:extLst>
                </a:gridCol>
                <a:gridCol w="1695880">
                  <a:extLst>
                    <a:ext uri="{9D8B030D-6E8A-4147-A177-3AD203B41FA5}">
                      <a16:colId xmlns:a16="http://schemas.microsoft.com/office/drawing/2014/main" val="1179183583"/>
                    </a:ext>
                  </a:extLst>
                </a:gridCol>
              </a:tblGrid>
              <a:tr h="70367">
                <a:tc gridSpan="10">
                  <a:txBody>
                    <a:bodyPr/>
                    <a:lstStyle/>
                    <a:p>
                      <a:pPr algn="ctr" fontAlgn="ctr"/>
                      <a:r>
                        <a:rPr lang="tr-TR" sz="2400" b="1" u="none" strike="noStrike" dirty="0">
                          <a:effectLst/>
                        </a:rPr>
                        <a:t>NOT DAĞILIMI</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84562221"/>
                  </a:ext>
                </a:extLst>
              </a:tr>
              <a:tr h="349304">
                <a:tc rowSpan="2" gridSpan="2">
                  <a:txBody>
                    <a:bodyPr/>
                    <a:lstStyle/>
                    <a:p>
                      <a:pPr algn="ctr" fontAlgn="ctr"/>
                      <a:r>
                        <a:rPr lang="tr-TR" sz="2400" b="1" u="none" strike="noStrike" dirty="0">
                          <a:effectLst/>
                        </a:rPr>
                        <a:t> </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rowSpan="2" hMerge="1">
                  <a:txBody>
                    <a:bodyPr/>
                    <a:lstStyle/>
                    <a:p>
                      <a:endParaRPr lang="tr-TR"/>
                    </a:p>
                  </a:txBody>
                  <a:tcPr/>
                </a:tc>
                <a:tc gridSpan="4">
                  <a:txBody>
                    <a:bodyPr/>
                    <a:lstStyle/>
                    <a:p>
                      <a:pPr algn="ctr" fontAlgn="ctr"/>
                      <a:r>
                        <a:rPr lang="tr-TR" sz="2400" b="1" u="none" strike="noStrike" dirty="0">
                          <a:effectLst/>
                        </a:rPr>
                        <a:t>BARAJLI NOTA GÖRE DAĞILIM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2400" b="1" u="none" strike="noStrike" dirty="0">
                          <a:effectLst/>
                        </a:rPr>
                        <a:t>HAM NOTA GÖRE DAĞILIM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20418711"/>
                  </a:ext>
                </a:extLst>
              </a:tr>
              <a:tr h="64899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NOT ARALIĞI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SAYI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YÜZDE</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TOPLAM</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NOT ARALIĞI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SAYI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YÜZDE</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TOPLAM</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3730700923"/>
                  </a:ext>
                </a:extLst>
              </a:tr>
              <a:tr h="349304">
                <a:tc rowSpan="3" gridSpan="2">
                  <a:txBody>
                    <a:bodyPr/>
                    <a:lstStyle/>
                    <a:p>
                      <a:pPr algn="ctr" fontAlgn="ctr"/>
                      <a:r>
                        <a:rPr lang="tr-TR" sz="2400" b="1" u="none" strike="noStrike" dirty="0">
                          <a:effectLst/>
                        </a:rPr>
                        <a:t>Ortalama Üstü Not Alan Öğrencilerin Dağılımı</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rowSpan="3" hMerge="1">
                  <a:txBody>
                    <a:bodyPr/>
                    <a:lstStyle/>
                    <a:p>
                      <a:endParaRPr lang="tr-TR"/>
                    </a:p>
                  </a:txBody>
                  <a:tcPr/>
                </a:tc>
                <a:tc>
                  <a:txBody>
                    <a:bodyPr/>
                    <a:lstStyle/>
                    <a:p>
                      <a:pPr algn="ctr" fontAlgn="ctr"/>
                      <a:r>
                        <a:rPr lang="tr-TR" sz="2400" u="none" strike="noStrike">
                          <a:effectLst/>
                        </a:rPr>
                        <a:t>&gt;=90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6</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2,23</a:t>
                      </a:r>
                      <a:endParaRPr lang="tr-TR" sz="2400" b="0" i="0" u="none" strike="noStrike" dirty="0">
                        <a:effectLst/>
                        <a:latin typeface="Arial Tur" panose="020B0604020202020204" pitchFamily="34" charset="0"/>
                      </a:endParaRPr>
                    </a:p>
                  </a:txBody>
                  <a:tcPr marL="0" marR="0" marT="0" marB="0" anchor="ctr"/>
                </a:tc>
                <a:tc rowSpan="3">
                  <a:txBody>
                    <a:bodyPr/>
                    <a:lstStyle/>
                    <a:p>
                      <a:pPr algn="ctr" fontAlgn="ctr"/>
                      <a:r>
                        <a:rPr lang="tr-TR" sz="2400" u="none" strike="noStrike" dirty="0">
                          <a:effectLst/>
                        </a:rPr>
                        <a:t>140 KİŞİ          % 51,86</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a:effectLst/>
                        </a:rPr>
                        <a:t>&gt;=90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6</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2,23</a:t>
                      </a:r>
                      <a:endParaRPr lang="tr-TR" sz="2400" b="0" i="0" u="none" strike="noStrike">
                        <a:effectLst/>
                        <a:latin typeface="Arial Tur" panose="020B0604020202020204" pitchFamily="34" charset="0"/>
                      </a:endParaRPr>
                    </a:p>
                  </a:txBody>
                  <a:tcPr marL="0" marR="0" marT="0" marB="0" anchor="ctr"/>
                </a:tc>
                <a:tc rowSpan="3">
                  <a:txBody>
                    <a:bodyPr/>
                    <a:lstStyle/>
                    <a:p>
                      <a:pPr algn="ctr" fontAlgn="ctr"/>
                      <a:r>
                        <a:rPr lang="tr-TR" sz="2400" u="none" strike="noStrike">
                          <a:effectLst/>
                        </a:rPr>
                        <a:t>139 KİŞİ          % 51,49</a:t>
                      </a:r>
                      <a:endParaRPr lang="tr-TR" sz="2400" b="0" i="0" u="none" strike="noStrike">
                        <a:effectLst/>
                        <a:latin typeface="Arial Tur" panose="020B0604020202020204" pitchFamily="34" charset="0"/>
                      </a:endParaRPr>
                    </a:p>
                  </a:txBody>
                  <a:tcPr marL="0" marR="0" marT="0" marB="0" anchor="ctr"/>
                </a:tc>
                <a:extLst>
                  <a:ext uri="{0D108BD9-81ED-4DB2-BD59-A6C34878D82A}">
                    <a16:rowId xmlns:a16="http://schemas.microsoft.com/office/drawing/2014/main" val="1704535524"/>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&gt;=80-90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69</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25,56</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tc>
                  <a:txBody>
                    <a:bodyPr/>
                    <a:lstStyle/>
                    <a:p>
                      <a:pPr algn="ctr" fontAlgn="ctr"/>
                      <a:r>
                        <a:rPr lang="tr-TR" sz="2400" u="none" strike="noStrike" dirty="0">
                          <a:effectLst/>
                        </a:rPr>
                        <a:t>&gt;=80-90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70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25,93</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extLst>
                  <a:ext uri="{0D108BD9-81ED-4DB2-BD59-A6C34878D82A}">
                    <a16:rowId xmlns:a16="http://schemas.microsoft.com/office/drawing/2014/main" val="3446508853"/>
                  </a:ext>
                </a:extLst>
              </a:tr>
              <a:tr h="104791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&gt;=74,44-80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65</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24,08</a:t>
                      </a:r>
                      <a:endParaRPr lang="tr-TR" sz="2400" b="0" i="0" u="none" strike="noStrike">
                        <a:effectLst/>
                        <a:latin typeface="Arial Tur" panose="020B0604020202020204" pitchFamily="34" charset="0"/>
                      </a:endParaRPr>
                    </a:p>
                  </a:txBody>
                  <a:tcPr marL="0" marR="0" marT="0" marB="0" anchor="ctr"/>
                </a:tc>
                <a:tc vMerge="1">
                  <a:txBody>
                    <a:bodyPr/>
                    <a:lstStyle/>
                    <a:p>
                      <a:endParaRPr lang="tr-TR"/>
                    </a:p>
                  </a:txBody>
                  <a:tcPr/>
                </a:tc>
                <a:tc>
                  <a:txBody>
                    <a:bodyPr/>
                    <a:lstStyle/>
                    <a:p>
                      <a:pPr algn="ctr" fontAlgn="ctr"/>
                      <a:r>
                        <a:rPr lang="tr-TR" sz="2400" u="none" strike="noStrike" dirty="0">
                          <a:effectLst/>
                        </a:rPr>
                        <a:t>&gt;=75,05-80</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63</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a:effectLst/>
                        </a:rPr>
                        <a:t>23,34</a:t>
                      </a:r>
                      <a:endParaRPr lang="tr-TR" sz="2400" b="0" i="0" u="none" strike="noStrike">
                        <a:effectLst/>
                        <a:latin typeface="Arial Tur" panose="020B0604020202020204" pitchFamily="34" charset="0"/>
                      </a:endParaRPr>
                    </a:p>
                  </a:txBody>
                  <a:tcPr marL="0" marR="0" marT="0" marB="0" anchor="ctr"/>
                </a:tc>
                <a:tc vMerge="1">
                  <a:txBody>
                    <a:bodyPr/>
                    <a:lstStyle/>
                    <a:p>
                      <a:endParaRPr lang="tr-TR"/>
                    </a:p>
                  </a:txBody>
                  <a:tcPr/>
                </a:tc>
                <a:extLst>
                  <a:ext uri="{0D108BD9-81ED-4DB2-BD59-A6C34878D82A}">
                    <a16:rowId xmlns:a16="http://schemas.microsoft.com/office/drawing/2014/main" val="3393946425"/>
                  </a:ext>
                </a:extLst>
              </a:tr>
              <a:tr h="349304">
                <a:tc>
                  <a:txBody>
                    <a:bodyPr/>
                    <a:lstStyle/>
                    <a:p>
                      <a:pPr algn="ctr" fontAlgn="ctr"/>
                      <a:r>
                        <a:rPr lang="tr-TR" sz="2400" b="1" u="none" strike="noStrike">
                          <a:effectLst/>
                        </a:rPr>
                        <a:t> </a:t>
                      </a:r>
                      <a:endParaRPr lang="tr-TR" sz="2400" b="1" i="0" u="none" strike="noStrike">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 </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gridSpan="4">
                  <a:txBody>
                    <a:bodyPr/>
                    <a:lstStyle/>
                    <a:p>
                      <a:pPr algn="ctr" fontAlgn="ctr"/>
                      <a:r>
                        <a:rPr lang="tr-TR" sz="2400" u="none" strike="noStrike" dirty="0">
                          <a:effectLst/>
                        </a:rPr>
                        <a:t>ORTALAMA= 74,44</a:t>
                      </a:r>
                      <a:endParaRPr lang="tr-TR" sz="2400" b="0" i="0" u="none" strike="noStrike" dirty="0">
                        <a:effectLst/>
                        <a:latin typeface="Arial Tur" panose="020B0604020202020204" pitchFamily="34"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2400" u="none" strike="noStrike" dirty="0">
                          <a:effectLst/>
                        </a:rPr>
                        <a:t>ORTALAMA= 75,05</a:t>
                      </a:r>
                      <a:endParaRPr lang="tr-TR" sz="2400" b="0" i="0" u="none" strike="noStrike" dirty="0">
                        <a:effectLst/>
                        <a:latin typeface="Arial Tur" panose="020B0604020202020204" pitchFamily="34"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951607860"/>
                  </a:ext>
                </a:extLst>
              </a:tr>
              <a:tr h="349304">
                <a:tc rowSpan="9" gridSpan="2">
                  <a:txBody>
                    <a:bodyPr/>
                    <a:lstStyle/>
                    <a:p>
                      <a:pPr algn="ctr" fontAlgn="ctr"/>
                      <a:r>
                        <a:rPr lang="tr-TR" sz="2400" b="1" u="none" strike="noStrike" dirty="0">
                          <a:effectLst/>
                        </a:rPr>
                        <a:t>Ortalama Altı Not Alan Öğrencilerin Dağılımı</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rowSpan="9" hMerge="1">
                  <a:txBody>
                    <a:bodyPr/>
                    <a:lstStyle/>
                    <a:p>
                      <a:endParaRPr lang="tr-TR"/>
                    </a:p>
                  </a:txBody>
                  <a:tcPr/>
                </a:tc>
                <a:tc>
                  <a:txBody>
                    <a:bodyPr/>
                    <a:lstStyle/>
                    <a:p>
                      <a:pPr algn="ctr" fontAlgn="ctr"/>
                      <a:r>
                        <a:rPr lang="tr-TR" sz="2400" u="none" strike="noStrike">
                          <a:effectLst/>
                        </a:rPr>
                        <a:t>&gt;=70-74,44</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51</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18,89</a:t>
                      </a:r>
                      <a:endParaRPr lang="tr-TR" sz="2400" b="0" i="0" u="none" strike="noStrike" dirty="0">
                        <a:effectLst/>
                        <a:latin typeface="Arial Tur" panose="020B0604020202020204" pitchFamily="34" charset="0"/>
                      </a:endParaRPr>
                    </a:p>
                  </a:txBody>
                  <a:tcPr marL="0" marR="0" marT="0" marB="0" anchor="ctr"/>
                </a:tc>
                <a:tc rowSpan="9">
                  <a:txBody>
                    <a:bodyPr/>
                    <a:lstStyle/>
                    <a:p>
                      <a:pPr algn="ctr" fontAlgn="ctr"/>
                      <a:r>
                        <a:rPr lang="tr-TR" sz="2400" u="none" strike="noStrike" dirty="0">
                          <a:effectLst/>
                        </a:rPr>
                        <a:t>130 KİŞİ          % 48,15</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&gt;=70-75,05</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56</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a:effectLst/>
                        </a:rPr>
                        <a:t>20,75</a:t>
                      </a:r>
                      <a:endParaRPr lang="tr-TR" sz="2400" b="0" i="0" u="none" strike="noStrike">
                        <a:effectLst/>
                        <a:latin typeface="Arial Tur" panose="020B0604020202020204" pitchFamily="34" charset="0"/>
                      </a:endParaRPr>
                    </a:p>
                  </a:txBody>
                  <a:tcPr marL="0" marR="0" marT="0" marB="0" anchor="ctr"/>
                </a:tc>
                <a:tc rowSpan="9">
                  <a:txBody>
                    <a:bodyPr/>
                    <a:lstStyle/>
                    <a:p>
                      <a:pPr algn="ctr" fontAlgn="ctr"/>
                      <a:r>
                        <a:rPr lang="tr-TR" sz="2400" u="none" strike="noStrike">
                          <a:effectLst/>
                        </a:rPr>
                        <a:t>131 KİŞİ          % 48,52</a:t>
                      </a:r>
                      <a:endParaRPr lang="tr-TR" sz="2400" b="0" i="0" u="none" strike="noStrike">
                        <a:effectLst/>
                        <a:latin typeface="Arial Tur" panose="020B0604020202020204" pitchFamily="34" charset="0"/>
                      </a:endParaRPr>
                    </a:p>
                  </a:txBody>
                  <a:tcPr marL="0" marR="0" marT="0" marB="0" anchor="ctr"/>
                </a:tc>
                <a:extLst>
                  <a:ext uri="{0D108BD9-81ED-4DB2-BD59-A6C34878D82A}">
                    <a16:rowId xmlns:a16="http://schemas.microsoft.com/office/drawing/2014/main" val="1605425508"/>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&gt;=60-70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64</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23,71</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tc>
                  <a:txBody>
                    <a:bodyPr/>
                    <a:lstStyle/>
                    <a:p>
                      <a:pPr algn="ctr" fontAlgn="ctr"/>
                      <a:r>
                        <a:rPr lang="tr-TR" sz="2400" u="none" strike="noStrike" dirty="0">
                          <a:effectLst/>
                        </a:rPr>
                        <a:t>&gt;=60-70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63</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23,34</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extLst>
                  <a:ext uri="{0D108BD9-81ED-4DB2-BD59-A6C34878D82A}">
                    <a16:rowId xmlns:a16="http://schemas.microsoft.com/office/drawing/2014/main" val="4120288658"/>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&gt;=50-60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3,71</a:t>
                      </a:r>
                      <a:endParaRPr lang="tr-TR" sz="2400" b="0" i="0" u="none" strike="noStrike">
                        <a:effectLst/>
                        <a:latin typeface="Arial Tur" panose="020B0604020202020204" pitchFamily="34" charset="0"/>
                      </a:endParaRPr>
                    </a:p>
                  </a:txBody>
                  <a:tcPr marL="0" marR="0" marT="0" marB="0" anchor="ctr"/>
                </a:tc>
                <a:tc vMerge="1">
                  <a:txBody>
                    <a:bodyPr/>
                    <a:lstStyle/>
                    <a:p>
                      <a:endParaRPr lang="tr-TR"/>
                    </a:p>
                  </a:txBody>
                  <a:tcPr/>
                </a:tc>
                <a:tc>
                  <a:txBody>
                    <a:bodyPr/>
                    <a:lstStyle/>
                    <a:p>
                      <a:pPr algn="ctr" fontAlgn="ctr"/>
                      <a:r>
                        <a:rPr lang="tr-TR" sz="2400" u="none" strike="noStrike">
                          <a:effectLst/>
                        </a:rPr>
                        <a:t>&gt;=50-60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9</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3,34</a:t>
                      </a:r>
                      <a:endParaRPr lang="tr-TR" sz="2400" b="0" i="0" u="none" strike="noStrike" dirty="0">
                        <a:effectLst/>
                        <a:latin typeface="Arial Tur" panose="020B0604020202020204" pitchFamily="34" charset="0"/>
                      </a:endParaRPr>
                    </a:p>
                  </a:txBody>
                  <a:tcPr marL="0" marR="0" marT="0" marB="0" anchor="ctr"/>
                </a:tc>
                <a:tc vMerge="1">
                  <a:txBody>
                    <a:bodyPr/>
                    <a:lstStyle/>
                    <a:p>
                      <a:endParaRPr lang="tr-TR"/>
                    </a:p>
                  </a:txBody>
                  <a:tcPr/>
                </a:tc>
                <a:extLst>
                  <a:ext uri="{0D108BD9-81ED-4DB2-BD59-A6C34878D82A}">
                    <a16:rowId xmlns:a16="http://schemas.microsoft.com/office/drawing/2014/main" val="2971572787"/>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&gt;=40-50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3</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1,12</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tc>
                  <a:txBody>
                    <a:bodyPr/>
                    <a:lstStyle/>
                    <a:p>
                      <a:pPr algn="ctr" fontAlgn="ctr"/>
                      <a:r>
                        <a:rPr lang="tr-TR" sz="2400" u="none" strike="noStrike" dirty="0">
                          <a:effectLst/>
                        </a:rPr>
                        <a:t>&gt;=40-50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0,38</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extLst>
                  <a:ext uri="{0D108BD9-81ED-4DB2-BD59-A6C34878D82A}">
                    <a16:rowId xmlns:a16="http://schemas.microsoft.com/office/drawing/2014/main" val="1981927251"/>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&gt;=30-40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0,38</a:t>
                      </a:r>
                      <a:endParaRPr lang="tr-TR" sz="2400" b="0" i="0" u="none" strike="noStrike">
                        <a:effectLst/>
                        <a:latin typeface="Arial Tur" panose="020B0604020202020204" pitchFamily="34" charset="0"/>
                      </a:endParaRPr>
                    </a:p>
                  </a:txBody>
                  <a:tcPr marL="0" marR="0" marT="0" marB="0" anchor="ctr"/>
                </a:tc>
                <a:tc vMerge="1">
                  <a:txBody>
                    <a:bodyPr/>
                    <a:lstStyle/>
                    <a:p>
                      <a:endParaRPr lang="tr-TR"/>
                    </a:p>
                  </a:txBody>
                  <a:tcPr/>
                </a:tc>
                <a:tc>
                  <a:txBody>
                    <a:bodyPr/>
                    <a:lstStyle/>
                    <a:p>
                      <a:pPr algn="ctr" fontAlgn="ctr"/>
                      <a:r>
                        <a:rPr lang="tr-TR" sz="2400" u="none" strike="noStrike">
                          <a:effectLst/>
                        </a:rPr>
                        <a:t>&gt;=30-40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0,75</a:t>
                      </a:r>
                      <a:endParaRPr lang="tr-TR" sz="2400" b="0" i="0" u="none" strike="noStrike" dirty="0">
                        <a:effectLst/>
                        <a:latin typeface="Arial Tur" panose="020B0604020202020204" pitchFamily="34" charset="0"/>
                      </a:endParaRPr>
                    </a:p>
                  </a:txBody>
                  <a:tcPr marL="0" marR="0" marT="0" marB="0" anchor="ctr"/>
                </a:tc>
                <a:tc vMerge="1">
                  <a:txBody>
                    <a:bodyPr/>
                    <a:lstStyle/>
                    <a:p>
                      <a:endParaRPr lang="tr-TR"/>
                    </a:p>
                  </a:txBody>
                  <a:tcPr/>
                </a:tc>
                <a:extLst>
                  <a:ext uri="{0D108BD9-81ED-4DB2-BD59-A6C34878D82A}">
                    <a16:rowId xmlns:a16="http://schemas.microsoft.com/office/drawing/2014/main" val="956095579"/>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&gt;=20-30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0,38</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tc>
                  <a:txBody>
                    <a:bodyPr/>
                    <a:lstStyle/>
                    <a:p>
                      <a:pPr algn="ctr" fontAlgn="ctr"/>
                      <a:r>
                        <a:rPr lang="tr-TR" sz="2400" u="none" strike="noStrike" dirty="0">
                          <a:effectLst/>
                        </a:rPr>
                        <a:t>&gt;=20-30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extLst>
                  <a:ext uri="{0D108BD9-81ED-4DB2-BD59-A6C34878D82A}">
                    <a16:rowId xmlns:a16="http://schemas.microsoft.com/office/drawing/2014/main" val="1047610272"/>
                  </a:ext>
                </a:extLst>
              </a:tr>
              <a:tr h="349304">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&gt;=10-20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vMerge="1">
                  <a:txBody>
                    <a:bodyPr/>
                    <a:lstStyle/>
                    <a:p>
                      <a:endParaRPr lang="tr-TR"/>
                    </a:p>
                  </a:txBody>
                  <a:tcPr/>
                </a:tc>
                <a:tc rowSpan="2">
                  <a:txBody>
                    <a:bodyPr/>
                    <a:lstStyle/>
                    <a:p>
                      <a:pPr algn="ctr" fontAlgn="ctr"/>
                      <a:r>
                        <a:rPr lang="tr-TR" sz="2400" u="none" strike="noStrike">
                          <a:effectLst/>
                        </a:rPr>
                        <a:t>&gt;=10-20</a:t>
                      </a:r>
                      <a:endParaRPr lang="tr-TR" sz="2400" b="0" i="0" u="none" strike="noStrike">
                        <a:effectLst/>
                        <a:latin typeface="Arial Tur" panose="020B0604020202020204" pitchFamily="34" charset="0"/>
                      </a:endParaRPr>
                    </a:p>
                  </a:txBody>
                  <a:tcPr marL="0" marR="0" marT="0" marB="0" anchor="ctr"/>
                </a:tc>
                <a:tc rowSpan="2">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rowSpan="2">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tc>
                <a:tc vMerge="1">
                  <a:txBody>
                    <a:bodyPr/>
                    <a:lstStyle/>
                    <a:p>
                      <a:endParaRPr lang="tr-TR"/>
                    </a:p>
                  </a:txBody>
                  <a:tcPr/>
                </a:tc>
                <a:extLst>
                  <a:ext uri="{0D108BD9-81ED-4DB2-BD59-A6C34878D82A}">
                    <a16:rowId xmlns:a16="http://schemas.microsoft.com/office/drawing/2014/main" val="3527061814"/>
                  </a:ext>
                </a:extLst>
              </a:tr>
              <a:tr h="307337">
                <a:tc gridSpan="2" vMerge="1">
                  <a:txBody>
                    <a:bodyPr/>
                    <a:lstStyle/>
                    <a:p>
                      <a:endParaRPr lang="tr-TR"/>
                    </a:p>
                  </a:txBody>
                  <a:tcPr/>
                </a:tc>
                <a:tc hMerge="1" vMerge="1">
                  <a:txBody>
                    <a:bodyPr/>
                    <a:lstStyle/>
                    <a:p>
                      <a:endParaRPr lang="tr-TR"/>
                    </a:p>
                  </a:txBody>
                  <a:tcPr/>
                </a:tc>
                <a:tc rowSpan="2">
                  <a:txBody>
                    <a:bodyPr/>
                    <a:lstStyle/>
                    <a:p>
                      <a:pPr algn="ctr" fontAlgn="ctr"/>
                      <a:r>
                        <a:rPr lang="tr-TR" sz="2400" u="none" strike="noStrike" dirty="0">
                          <a:effectLst/>
                        </a:rPr>
                        <a:t>&lt;10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rowSpan="2">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rowSpan="2">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tc vMerge="1">
                  <a:txBody>
                    <a:bodyPr/>
                    <a:lstStyle/>
                    <a:p>
                      <a:pPr algn="ctr" fontAlgn="ctr"/>
                      <a:endParaRPr lang="tr-TR" sz="2400" b="0" i="0" u="none" strike="noStrike">
                        <a:effectLst/>
                        <a:latin typeface="Arial Tur" panose="020B0604020202020204" pitchFamily="34" charset="0"/>
                      </a:endParaRPr>
                    </a:p>
                  </a:txBody>
                  <a:tcPr marL="0" marR="0" marT="0" marB="0" anchor="ctr"/>
                </a:tc>
                <a:tc vMerge="1">
                  <a:txBody>
                    <a:bodyPr/>
                    <a:lstStyle/>
                    <a:p>
                      <a:pPr algn="ctr" fontAlgn="ctr"/>
                      <a:endParaRPr lang="tr-TR" sz="2400" b="0" i="0" u="none" strike="noStrike">
                        <a:effectLst/>
                        <a:latin typeface="Arial Tur" panose="020B0604020202020204" pitchFamily="34" charset="0"/>
                      </a:endParaRPr>
                    </a:p>
                  </a:txBody>
                  <a:tcPr marL="0" marR="0" marT="0" marB="0" anchor="ctr"/>
                </a:tc>
                <a:tc vMerge="1">
                  <a:txBody>
                    <a:bodyPr/>
                    <a:lstStyle/>
                    <a:p>
                      <a:pPr algn="ctr" fontAlgn="ctr"/>
                      <a:endParaRPr lang="tr-TR" sz="2400" b="0" i="0" u="none" strike="noStrike" dirty="0">
                        <a:effectLst/>
                        <a:latin typeface="Arial Tur" panose="020B0604020202020204" pitchFamily="34" charset="0"/>
                      </a:endParaRPr>
                    </a:p>
                  </a:txBody>
                  <a:tcPr marL="0" marR="0" marT="0" marB="0" anchor="ctr"/>
                </a:tc>
                <a:tc vMerge="1">
                  <a:txBody>
                    <a:bodyPr/>
                    <a:lstStyle/>
                    <a:p>
                      <a:endParaRPr lang="tr-TR"/>
                    </a:p>
                  </a:txBody>
                  <a:tcPr/>
                </a:tc>
                <a:extLst>
                  <a:ext uri="{0D108BD9-81ED-4DB2-BD59-A6C34878D82A}">
                    <a16:rowId xmlns:a16="http://schemas.microsoft.com/office/drawing/2014/main" val="329699783"/>
                  </a:ext>
                </a:extLst>
              </a:tr>
              <a:tr h="102457">
                <a:tc gridSpan="2"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2400" u="none" strike="noStrike" dirty="0">
                          <a:effectLst/>
                        </a:rPr>
                        <a:t>&lt;10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solidFill>
                      <a:schemeClr val="accent1">
                        <a:lumMod val="40000"/>
                        <a:lumOff val="60000"/>
                      </a:schemeClr>
                    </a:solidFill>
                  </a:tcPr>
                </a:tc>
                <a:tc vMerge="1">
                  <a:txBody>
                    <a:bodyPr/>
                    <a:lstStyle/>
                    <a:p>
                      <a:endParaRPr lang="tr-TR"/>
                    </a:p>
                  </a:txBody>
                  <a:tcPr/>
                </a:tc>
                <a:extLst>
                  <a:ext uri="{0D108BD9-81ED-4DB2-BD59-A6C34878D82A}">
                    <a16:rowId xmlns:a16="http://schemas.microsoft.com/office/drawing/2014/main" val="2863300253"/>
                  </a:ext>
                </a:extLst>
              </a:tr>
            </a:tbl>
          </a:graphicData>
        </a:graphic>
      </p:graphicFrame>
    </p:spTree>
    <p:extLst>
      <p:ext uri="{BB962C8B-B14F-4D97-AF65-F5344CB8AC3E}">
        <p14:creationId xmlns:p14="http://schemas.microsoft.com/office/powerpoint/2010/main" val="8818709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457200" algn="just">
          <a:lnSpc>
            <a:spcPct val="115000"/>
          </a:lnSpc>
          <a:spcAft>
            <a:spcPts val="1000"/>
          </a:spcAft>
          <a:defRPr b="1">
            <a:solidFill>
              <a:srgbClr val="FF0000"/>
            </a:solidFill>
            <a:latin typeface="Calibri" panose="020F0502020204030204" pitchFamily="34" charset="0"/>
            <a:ea typeface="Calibri" panose="020F0502020204030204" pitchFamily="34"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2330</TotalTime>
  <Words>1626</Words>
  <Application>Microsoft Office PowerPoint</Application>
  <PresentationFormat>Geniş ekran</PresentationFormat>
  <Paragraphs>757</Paragraphs>
  <Slides>27</Slides>
  <Notes>0</Notes>
  <HiddenSlides>0</HiddenSlides>
  <MMClips>0</MMClips>
  <ScaleCrop>false</ScaleCrop>
  <HeadingPairs>
    <vt:vector size="6" baseType="variant">
      <vt:variant>
        <vt:lpstr>Kullanılan Yazı Tipleri</vt:lpstr>
      </vt:variant>
      <vt:variant>
        <vt:i4>9</vt:i4>
      </vt:variant>
      <vt:variant>
        <vt:lpstr>Tema</vt:lpstr>
      </vt:variant>
      <vt:variant>
        <vt:i4>4</vt:i4>
      </vt:variant>
      <vt:variant>
        <vt:lpstr>Slayt Başlıkları</vt:lpstr>
      </vt:variant>
      <vt:variant>
        <vt:i4>27</vt:i4>
      </vt:variant>
    </vt:vector>
  </HeadingPairs>
  <TitlesOfParts>
    <vt:vector size="40" baseType="lpstr">
      <vt:lpstr>Arial</vt:lpstr>
      <vt:lpstr>Arial Black</vt:lpstr>
      <vt:lpstr>Arial TUR</vt:lpstr>
      <vt:lpstr>Arial TUR</vt:lpstr>
      <vt:lpstr>Calibri</vt:lpstr>
      <vt:lpstr>Calibri Light</vt:lpstr>
      <vt:lpstr>Cambria</vt:lpstr>
      <vt:lpstr>Cambria Math</vt:lpstr>
      <vt:lpstr>Times New Roman</vt:lpstr>
      <vt:lpstr>Office Teması</vt:lpstr>
      <vt:lpstr>Ofis Teması</vt:lpstr>
      <vt:lpstr>1_Ofis Teması</vt:lpstr>
      <vt:lpstr>2_Ofis Teması</vt:lpstr>
      <vt:lpstr>2024 – 2025 EĞİTİM YILI 3. SINIF 6. KURUL DEĞERLENDİRME </vt:lpstr>
      <vt:lpstr>PowerPoint Sunusu</vt:lpstr>
      <vt:lpstr>PowerPoint Sunusu</vt:lpstr>
      <vt:lpstr>SINAV VERİLERİ</vt:lpstr>
      <vt:lpstr>PowerPoint Sunusu</vt:lpstr>
      <vt:lpstr>ORTALAMA</vt:lpstr>
      <vt:lpstr>PowerPoint Sunusu</vt:lpstr>
      <vt:lpstr>PowerPoint Sunusu</vt:lpstr>
      <vt:lpstr>PowerPoint Sunusu</vt:lpstr>
      <vt:lpstr>PowerPoint Sunusu</vt:lpstr>
      <vt:lpstr>PowerPoint Sunusu</vt:lpstr>
      <vt:lpstr>EN FAZLA DOĞRU  VE YANLIŞ CEVAPLANAN SORULAR </vt:lpstr>
      <vt:lpstr>EN FAZLA DOĞRU CEVAPLANAN SORU</vt:lpstr>
      <vt:lpstr>EN FAZLA YANLIŞ CEVAPLANAN SORULAR</vt:lpstr>
      <vt:lpstr>PowerPoint Sunusu</vt:lpstr>
      <vt:lpstr>PowerPoint Sunusu</vt:lpstr>
      <vt:lpstr>GÜVENİRLİK</vt:lpstr>
      <vt:lpstr>SINAV ZORLUK İNDEKSİ </vt:lpstr>
      <vt:lpstr>PowerPoint Sunusu</vt:lpstr>
      <vt:lpstr>PowerPoint Sunusu</vt:lpstr>
      <vt:lpstr>PowerPoint Sunusu</vt:lpstr>
      <vt:lpstr>PowerPoint Sunusu</vt:lpstr>
      <vt:lpstr>PowerPoint Sunusu</vt:lpstr>
      <vt:lpstr>PowerPoint Sunusu</vt:lpstr>
      <vt:lpstr>KURULLA İLGİLİ ÖĞRENCİLERİN OLUMLU GÖRÜŞLERİ</vt:lpstr>
      <vt:lpstr>KURULLA İLGİLİ ÖĞRENCİLERİN OLUMSUZ GÖRÜŞLERİ</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 2023 EĞİTİM YILI 3. SINIF 1. KURUL SINAV ANALİZİ</dc:title>
  <dc:creator>azmi's</dc:creator>
  <cp:lastModifiedBy>hp</cp:lastModifiedBy>
  <cp:revision>650</cp:revision>
  <dcterms:created xsi:type="dcterms:W3CDTF">2022-10-27T00:48:35Z</dcterms:created>
  <dcterms:modified xsi:type="dcterms:W3CDTF">2025-08-12T11:35:12Z</dcterms:modified>
</cp:coreProperties>
</file>